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modernComment_14F_771D1370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2" r:id="rId5"/>
  </p:sldMasterIdLst>
  <p:notesMasterIdLst>
    <p:notesMasterId r:id="rId28"/>
  </p:notesMasterIdLst>
  <p:handoutMasterIdLst>
    <p:handoutMasterId r:id="rId29"/>
  </p:handoutMasterIdLst>
  <p:sldIdLst>
    <p:sldId id="526" r:id="rId6"/>
    <p:sldId id="418" r:id="rId7"/>
    <p:sldId id="527" r:id="rId8"/>
    <p:sldId id="528" r:id="rId9"/>
    <p:sldId id="394" r:id="rId10"/>
    <p:sldId id="513" r:id="rId11"/>
    <p:sldId id="395" r:id="rId12"/>
    <p:sldId id="399" r:id="rId13"/>
    <p:sldId id="516" r:id="rId14"/>
    <p:sldId id="524" r:id="rId15"/>
    <p:sldId id="538" r:id="rId16"/>
    <p:sldId id="522" r:id="rId17"/>
    <p:sldId id="539" r:id="rId18"/>
    <p:sldId id="523" r:id="rId19"/>
    <p:sldId id="540" r:id="rId20"/>
    <p:sldId id="512" r:id="rId21"/>
    <p:sldId id="529" r:id="rId22"/>
    <p:sldId id="530" r:id="rId23"/>
    <p:sldId id="531" r:id="rId24"/>
    <p:sldId id="525" r:id="rId25"/>
    <p:sldId id="532" r:id="rId26"/>
    <p:sldId id="335" r:id="rId27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BB8C94B-A737-7626-44F1-A23508DF98EC}" name="Raechelle A. Belli" initials="RAB" userId="S::raechelle.belli@wheda.com::d9158ec4-4007-4745-935f-5148317a951d" providerId="AD"/>
  <p188:author id="{9D55ADBE-2A92-9D72-77FA-816B195BAE32}" name="Jon Searles" initials="JS" userId="S::jon.searles@wheda.com::3f4acb22-dad9-45b0-9094-08e8f60875f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A. Sereno" initials="JAS" lastIdx="7" clrIdx="0">
    <p:extLst>
      <p:ext uri="{19B8F6BF-5375-455C-9EA6-DF929625EA0E}">
        <p15:presenceInfo xmlns:p15="http://schemas.microsoft.com/office/powerpoint/2012/main" userId="S::jennifer.sereno@wheda.com::c332823a-7d00-4846-b74f-a91b0e2cfffd" providerId="AD"/>
      </p:ext>
    </p:extLst>
  </p:cmAuthor>
  <p:cmAuthor id="2" name="Jennifer A. Sereno" initials="JAS [2]" lastIdx="1" clrIdx="1">
    <p:extLst>
      <p:ext uri="{19B8F6BF-5375-455C-9EA6-DF929625EA0E}">
        <p15:presenceInfo xmlns:p15="http://schemas.microsoft.com/office/powerpoint/2012/main" userId="Jennifer A. Sereno" providerId="None"/>
      </p:ext>
    </p:extLst>
  </p:cmAuthor>
  <p:cmAuthor id="3" name="Marey" initials="M" lastIdx="1" clrIdx="2">
    <p:extLst>
      <p:ext uri="{19B8F6BF-5375-455C-9EA6-DF929625EA0E}">
        <p15:presenceInfo xmlns:p15="http://schemas.microsoft.com/office/powerpoint/2012/main" userId="S::marey.riemer@wheda.com::5ea771c9-a126-4c84-8ed9-1a3cba1cf3a6" providerId="AD"/>
      </p:ext>
    </p:extLst>
  </p:cmAuthor>
  <p:cmAuthor id="4" name="Jon Searles" initials="JS" lastIdx="28" clrIdx="3">
    <p:extLst>
      <p:ext uri="{19B8F6BF-5375-455C-9EA6-DF929625EA0E}">
        <p15:presenceInfo xmlns:p15="http://schemas.microsoft.com/office/powerpoint/2012/main" userId="S::jon.searles@wheda.com::3f4acb22-dad9-45b0-9094-08e8f60875f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DDC"/>
    <a:srgbClr val="056A38"/>
    <a:srgbClr val="FFFFFF"/>
    <a:srgbClr val="158C59"/>
    <a:srgbClr val="005774"/>
    <a:srgbClr val="56B747"/>
    <a:srgbClr val="02A69C"/>
    <a:srgbClr val="808184"/>
    <a:srgbClr val="D1D3D4"/>
    <a:srgbClr val="07A5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8"/>
    <p:restoredTop sz="87189"/>
  </p:normalViewPr>
  <p:slideViewPr>
    <p:cSldViewPr snapToGrid="0">
      <p:cViewPr varScale="1">
        <p:scale>
          <a:sx n="65" d="100"/>
          <a:sy n="65" d="100"/>
        </p:scale>
        <p:origin x="2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22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Relationship Id="rId35" Type="http://schemas.microsoft.com/office/2018/10/relationships/authors" Target="authors.xml"/></Relationships>
</file>

<file path=ppt/comments/modernComment_14F_771D137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173D61A-80A3-4B7F-BCDD-9B34FF1A1A99}" authorId="{9D55ADBE-2A92-9D72-77FA-816B195BAE32}" created="2024-03-19T15:10:53.503">
    <pc:sldMkLst xmlns:pc="http://schemas.microsoft.com/office/powerpoint/2013/main/command">
      <pc:docMk/>
      <pc:sldMk cId="1998394224" sldId="335"/>
    </pc:sldMkLst>
    <p188:txBody>
      <a:bodyPr/>
      <a:lstStyle/>
      <a:p>
        <a:r>
          <a:rPr lang="en-US"/>
          <a:t>Update staff image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F655953-BF91-9B4C-97B8-49EB664674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AF6478-BDF8-214C-A650-EBAB91589F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76A285E-9068-D34B-93A4-9519C8DB46BF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F90328-FAE9-F04A-AFE8-7C9C4A3CC3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153A6A-AE0B-7242-B9A8-44929292D03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30DE3F71-C0B0-6F4C-83CF-FA2B61463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555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0982D5B-AD43-4321-8B06-99B166EDFF31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4E48E7B7-5F2D-462A-B4F5-74DEC511D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56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/>
              <a:t>ELMER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E7B7-5F2D-462A-B4F5-74DEC511D0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0182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E7B7-5F2D-462A-B4F5-74DEC511D06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38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</a:t>
            </a:r>
          </a:p>
          <a:p>
            <a:endParaRPr lang="en-US" dirty="0"/>
          </a:p>
          <a:p>
            <a:r>
              <a:rPr lang="en-US" dirty="0"/>
              <a:t>-When say Total Development Cost, we’re referring to both the cost of infrastructure and housing.</a:t>
            </a:r>
          </a:p>
          <a:p>
            <a:r>
              <a:rPr lang="en-US" dirty="0"/>
              <a:t>-Bottom of the slide, the award can go up to but not exceed the total infrastructure cost, so that’s why you see $3 million reflected on the slide.</a:t>
            </a:r>
          </a:p>
          <a:p>
            <a:endParaRPr lang="en-US" dirty="0"/>
          </a:p>
          <a:p>
            <a:r>
              <a:rPr lang="en-US" dirty="0"/>
              <a:t>FROM SLIDE: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new construction workforce housing development in a revitalizing neighborhood needs to replace a storm sewer system.</a:t>
            </a: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rgbClr val="000000"/>
                </a:solidFill>
                <a:effectLst/>
                <a:highlight>
                  <a:srgbClr val="E8F0E9"/>
                </a:highlight>
                <a:latin typeface="Gotham Medium" panose="02000604030000020004" pitchFamily="2" charset="0"/>
              </a:rPr>
              <a:t>Storm sewer system cost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highlight>
                  <a:srgbClr val="E8F0E9"/>
                </a:highlight>
                <a:latin typeface="Gotham Medium" panose="02000604030000020004" pitchFamily="2" charset="0"/>
              </a:rPr>
              <a:t>: 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highlight>
                  <a:srgbClr val="E8F0E9"/>
                </a:highlight>
                <a:latin typeface="Gotham Book" panose="02000604040000020004" pitchFamily="2" charset="0"/>
              </a:rPr>
              <a:t>$4 million</a:t>
            </a:r>
            <a:endParaRPr lang="en-US" sz="1200" b="0" i="0" u="none" strike="noStrike" dirty="0">
              <a:effectLst/>
              <a:highlight>
                <a:srgbClr val="E8F0E9"/>
              </a:highlight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rgbClr val="000000"/>
                </a:solidFill>
                <a:effectLst/>
                <a:highlight>
                  <a:srgbClr val="CDE0CF"/>
                </a:highlight>
                <a:latin typeface="Gotham Medium" panose="02000604030000020004" pitchFamily="2" charset="0"/>
              </a:rPr>
              <a:t>Total development cost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highlight>
                  <a:srgbClr val="CDE0CF"/>
                </a:highlight>
                <a:latin typeface="Gotham Medium" panose="02000604030000020004" pitchFamily="2" charset="0"/>
              </a:rPr>
              <a:t>: 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highlight>
                  <a:srgbClr val="CDE0CF"/>
                </a:highlight>
                <a:latin typeface="Gotham Book" panose="02000604040000020004" pitchFamily="2" charset="0"/>
              </a:rPr>
              <a:t>$20 million, excluding donated land.</a:t>
            </a:r>
            <a:endParaRPr lang="en-US" sz="1200" b="0" i="0" u="none" strike="noStrike" dirty="0">
              <a:effectLst/>
              <a:highlight>
                <a:srgbClr val="CDE0CF"/>
              </a:highlight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rgbClr val="000000"/>
                </a:solidFill>
                <a:effectLst/>
                <a:highlight>
                  <a:srgbClr val="E8F0E9"/>
                </a:highlight>
                <a:latin typeface="Gotham Medium" panose="02000604030000020004" pitchFamily="2" charset="0"/>
              </a:rPr>
              <a:t>Developers can apply for up to*: 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highlight>
                  <a:srgbClr val="E8F0E9"/>
                </a:highlight>
                <a:latin typeface="Gotham Book" panose="02000604040000020004" pitchFamily="2" charset="0"/>
              </a:rPr>
              <a:t>$3.2 million, ($20 million - $4 million) x 20% = $3.2 million.</a:t>
            </a:r>
            <a:endParaRPr lang="en-US" sz="1200" b="0" i="0" u="none" strike="noStrike" dirty="0">
              <a:effectLst/>
              <a:highlight>
                <a:srgbClr val="E8F0E9"/>
              </a:highlight>
              <a:latin typeface="Arial" panose="020B0604020202020204" pitchFamily="34" charset="0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highlight>
                  <a:srgbClr val="E8F0E9"/>
                </a:highlight>
                <a:latin typeface="Gotham Light" pitchFamily="2" charset="0"/>
              </a:rPr>
              <a:t>	20% of the housing portion of the total development cost exceeds infrastructure, so infrastructure is the target.</a:t>
            </a:r>
            <a:endParaRPr lang="en-US" sz="1200" b="0" i="0" u="none" strike="noStrike" dirty="0">
              <a:effectLst/>
              <a:highlight>
                <a:srgbClr val="E8F0E9"/>
              </a:highlight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rgbClr val="000000"/>
                </a:solidFill>
                <a:effectLst/>
                <a:highlight>
                  <a:srgbClr val="CDE0CF"/>
                </a:highlight>
                <a:latin typeface="Gotham Medium" panose="02000604030000020004" pitchFamily="2" charset="0"/>
              </a:rPr>
              <a:t>Government units can apply for up to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highlight>
                  <a:srgbClr val="CDE0CF"/>
                </a:highlight>
                <a:latin typeface="Gotham Medium" panose="02000604030000020004" pitchFamily="2" charset="0"/>
              </a:rPr>
              <a:t>: 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highlight>
                  <a:srgbClr val="CDE0CF"/>
                </a:highlight>
                <a:latin typeface="Gotham Book" panose="02000604040000020004" pitchFamily="2" charset="0"/>
              </a:rPr>
              <a:t>Approx. $800,000 Developer and government unit size loans up to infrastructure cost.</a:t>
            </a:r>
            <a:endParaRPr lang="en-US" sz="1200" b="0" i="0" u="none" strike="noStrike" dirty="0">
              <a:effectLst/>
              <a:highlight>
                <a:srgbClr val="CDE0CF"/>
              </a:highlight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rgbClr val="000000"/>
                </a:solidFill>
                <a:effectLst/>
                <a:highlight>
                  <a:srgbClr val="E8F0E9"/>
                </a:highlight>
                <a:latin typeface="Gotham Medium" panose="02000604030000020004" pitchFamily="2" charset="0"/>
              </a:rPr>
              <a:t>Total from two successful applications: 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highlight>
                  <a:srgbClr val="E8F0E9"/>
                </a:highlight>
                <a:latin typeface="Gotham Book" panose="02000604040000020004" pitchFamily="2" charset="0"/>
              </a:rPr>
              <a:t>$4 million, $3.2 million + $800,000 = $4 million.</a:t>
            </a:r>
            <a:endParaRPr lang="en-US" sz="1200" b="0" i="0" u="none" strike="noStrike" dirty="0">
              <a:effectLst/>
              <a:highlight>
                <a:srgbClr val="E8F0E9"/>
              </a:highlight>
              <a:latin typeface="Arial" panose="020B0604020202020204" pitchFamily="34" charset="0"/>
            </a:endParaRPr>
          </a:p>
          <a:p>
            <a:r>
              <a:rPr lang="en-US" dirty="0"/>
              <a:t>*</a:t>
            </a:r>
            <a:r>
              <a:rPr lang="en-US" sz="1000" dirty="0">
                <a:latin typeface="Gotham Book" panose="02000604040000020004"/>
              </a:rPr>
              <a:t>Land cost is included for the developer, but not the municipality.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E7B7-5F2D-462A-B4F5-74DEC511D06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730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JON</a:t>
            </a:r>
          </a:p>
          <a:p>
            <a:endParaRPr lang="en-US" dirty="0"/>
          </a:p>
          <a:p>
            <a:r>
              <a:rPr lang="en-US" dirty="0"/>
              <a:t>-When say Total Development Cost, we’re referring to both the cost of infrastructure and housing.</a:t>
            </a:r>
          </a:p>
          <a:p>
            <a:r>
              <a:rPr lang="en-US" dirty="0"/>
              <a:t>-A small community is defined as 10,000 people or fewer.</a:t>
            </a:r>
          </a:p>
          <a:p>
            <a:endParaRPr lang="en-US" dirty="0"/>
          </a:p>
          <a:p>
            <a:r>
              <a:rPr lang="en-US" dirty="0"/>
              <a:t>FROM SLIDE: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large middle-income condominium needs curbs, gutters, sidewalks and streetlights.</a:t>
            </a: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kern="1200" dirty="0">
                <a:solidFill>
                  <a:srgbClr val="000000"/>
                </a:solidFill>
                <a:effectLst/>
                <a:highlight>
                  <a:srgbClr val="E8F0E9"/>
                </a:highlight>
                <a:latin typeface="Gotham Medium" panose="02000604030000020004" pitchFamily="2" charset="0"/>
              </a:rPr>
              <a:t>Infrastructure cost</a:t>
            </a:r>
            <a:r>
              <a:rPr lang="en-US" sz="1800" b="0" i="0" u="none" strike="noStrike" kern="1200" dirty="0">
                <a:solidFill>
                  <a:srgbClr val="000000"/>
                </a:solidFill>
                <a:effectLst/>
                <a:highlight>
                  <a:srgbClr val="E8F0E9"/>
                </a:highlight>
                <a:latin typeface="Gotham Medium" panose="02000604030000020004" pitchFamily="2" charset="0"/>
              </a:rPr>
              <a:t>: </a:t>
            </a:r>
            <a:r>
              <a:rPr lang="en-US" sz="1800" b="0" i="0" u="none" strike="noStrike" kern="1200" dirty="0">
                <a:solidFill>
                  <a:srgbClr val="000000"/>
                </a:solidFill>
                <a:effectLst/>
                <a:highlight>
                  <a:srgbClr val="E8F0E9"/>
                </a:highlight>
                <a:latin typeface="Gotham Book" panose="02000604040000020004" pitchFamily="2" charset="0"/>
              </a:rPr>
              <a:t>$4 million</a:t>
            </a:r>
            <a:endParaRPr lang="en-US" sz="1800" b="0" i="0" u="none" strike="noStrike" dirty="0">
              <a:effectLst/>
              <a:highlight>
                <a:srgbClr val="E8F0E9"/>
              </a:highlight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kern="1200" dirty="0">
                <a:solidFill>
                  <a:srgbClr val="000000"/>
                </a:solidFill>
                <a:effectLst/>
                <a:highlight>
                  <a:srgbClr val="CDE0CF"/>
                </a:highlight>
                <a:latin typeface="Gotham Medium" panose="02000604030000020004" pitchFamily="2" charset="0"/>
              </a:rPr>
              <a:t>Total development cost</a:t>
            </a:r>
            <a:r>
              <a:rPr lang="en-US" sz="1800" b="0" i="0" u="none" strike="noStrike" kern="1200" dirty="0">
                <a:solidFill>
                  <a:srgbClr val="000000"/>
                </a:solidFill>
                <a:effectLst/>
                <a:highlight>
                  <a:srgbClr val="CDE0CF"/>
                </a:highlight>
                <a:latin typeface="Gotham Medium" panose="02000604030000020004" pitchFamily="2" charset="0"/>
              </a:rPr>
              <a:t>: </a:t>
            </a:r>
            <a:r>
              <a:rPr lang="en-US" sz="1800" b="0" i="0" u="none" strike="noStrike" kern="1200" dirty="0">
                <a:solidFill>
                  <a:srgbClr val="000000"/>
                </a:solidFill>
                <a:effectLst/>
                <a:highlight>
                  <a:srgbClr val="CDE0CF"/>
                </a:highlight>
                <a:latin typeface="Gotham Book" panose="02000604040000020004" pitchFamily="2" charset="0"/>
              </a:rPr>
              <a:t>$22 million, including $500,000 for land</a:t>
            </a:r>
            <a:endParaRPr lang="en-US" sz="1800" b="0" i="0" u="none" strike="noStrike" dirty="0">
              <a:effectLst/>
              <a:highlight>
                <a:srgbClr val="CDE0CF"/>
              </a:highlight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kern="1200" dirty="0">
                <a:solidFill>
                  <a:srgbClr val="000000"/>
                </a:solidFill>
                <a:effectLst/>
                <a:highlight>
                  <a:srgbClr val="E8F0E9"/>
                </a:highlight>
                <a:latin typeface="Gotham Medium" panose="02000604030000020004" pitchFamily="2" charset="0"/>
              </a:rPr>
              <a:t>Developers can apply for up to*</a:t>
            </a:r>
            <a:r>
              <a:rPr lang="en-US" sz="1800" b="0" i="0" u="none" strike="noStrike" kern="1200" dirty="0">
                <a:solidFill>
                  <a:srgbClr val="000000"/>
                </a:solidFill>
                <a:effectLst/>
                <a:highlight>
                  <a:srgbClr val="E8F0E9"/>
                </a:highlight>
                <a:latin typeface="Gotham Medium" panose="02000604030000020004" pitchFamily="2" charset="0"/>
              </a:rPr>
              <a:t>: </a:t>
            </a:r>
            <a:r>
              <a:rPr lang="en-US" sz="1800" b="0" i="0" u="none" strike="noStrike" kern="1200" dirty="0">
                <a:solidFill>
                  <a:srgbClr val="000000"/>
                </a:solidFill>
                <a:effectLst/>
                <a:highlight>
                  <a:srgbClr val="E8F0E9"/>
                </a:highlight>
                <a:latin typeface="Gotham Book" panose="02000604040000020004" pitchFamily="2" charset="0"/>
              </a:rPr>
              <a:t>$3.6 million, which is less than infrastructure costs. ($22 million - $4 million) x 20% = $3.6 million.</a:t>
            </a:r>
            <a:endParaRPr lang="en-US" sz="1800" b="0" i="0" u="none" strike="noStrike" dirty="0">
              <a:effectLst/>
              <a:highlight>
                <a:srgbClr val="E8F0E9"/>
              </a:highlight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kern="1200" dirty="0">
                <a:solidFill>
                  <a:srgbClr val="000000"/>
                </a:solidFill>
                <a:effectLst/>
                <a:highlight>
                  <a:srgbClr val="CDE0CF"/>
                </a:highlight>
                <a:latin typeface="Gotham Medium" panose="02000604030000020004" pitchFamily="2" charset="0"/>
              </a:rPr>
              <a:t>Government units can apply for up to</a:t>
            </a:r>
            <a:r>
              <a:rPr lang="en-US" sz="1800" b="0" i="0" u="none" strike="noStrike" kern="1200" dirty="0">
                <a:solidFill>
                  <a:srgbClr val="000000"/>
                </a:solidFill>
                <a:effectLst/>
                <a:highlight>
                  <a:srgbClr val="CDE0CF"/>
                </a:highlight>
                <a:latin typeface="Gotham Medium" panose="02000604030000020004" pitchFamily="2" charset="0"/>
              </a:rPr>
              <a:t>: </a:t>
            </a:r>
            <a:r>
              <a:rPr lang="en-US" sz="1800" b="0" i="0" u="none" strike="noStrike" kern="1200" dirty="0">
                <a:solidFill>
                  <a:srgbClr val="000000"/>
                </a:solidFill>
                <a:effectLst/>
                <a:highlight>
                  <a:srgbClr val="CDE0CF"/>
                </a:highlight>
                <a:latin typeface="Gotham Book" panose="02000604040000020004" pitchFamily="2" charset="0"/>
              </a:rPr>
              <a:t>Approx. $400,000, which is less than infrastructure costs.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highlight>
                  <a:srgbClr val="CDE0CF"/>
                </a:highlight>
                <a:latin typeface="Arial" panose="020B0604020202020204" pitchFamily="34" charset="0"/>
              </a:rPr>
              <a:t> </a:t>
            </a:r>
            <a:r>
              <a:rPr lang="en-US" sz="1800" b="0" i="0" u="none" strike="noStrike" kern="1200" dirty="0">
                <a:solidFill>
                  <a:srgbClr val="000000"/>
                </a:solidFill>
                <a:effectLst/>
                <a:highlight>
                  <a:srgbClr val="CDE0CF"/>
                </a:highlight>
                <a:latin typeface="Gotham Book" panose="02000604040000020004" pitchFamily="2" charset="0"/>
              </a:rPr>
              <a:t>($22 million - $4 million - $500,000) x 10% = $1,750,000. Developer and government unit size loans up to infrastructure cost. </a:t>
            </a:r>
            <a:endParaRPr lang="en-US" sz="1800" b="0" i="0" u="none" strike="noStrike" dirty="0">
              <a:effectLst/>
              <a:highlight>
                <a:srgbClr val="CDE0CF"/>
              </a:highlight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kern="1200" dirty="0">
                <a:solidFill>
                  <a:srgbClr val="000000"/>
                </a:solidFill>
                <a:effectLst/>
                <a:highlight>
                  <a:srgbClr val="E8F0E9"/>
                </a:highlight>
                <a:latin typeface="Gotham Medium" panose="02000604030000020004" pitchFamily="2" charset="0"/>
              </a:rPr>
              <a:t>Total from two successful applications</a:t>
            </a:r>
            <a:r>
              <a:rPr lang="en-US" sz="1800" b="0" i="0" u="none" strike="noStrike" kern="1200" dirty="0">
                <a:solidFill>
                  <a:srgbClr val="000000"/>
                </a:solidFill>
                <a:effectLst/>
                <a:highlight>
                  <a:srgbClr val="E8F0E9"/>
                </a:highlight>
                <a:latin typeface="Gotham Medium" panose="02000604030000020004" pitchFamily="2" charset="0"/>
              </a:rPr>
              <a:t>: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highlight>
                  <a:srgbClr val="E8F0E9"/>
                </a:highlight>
                <a:latin typeface="Arial" panose="020B0604020202020204" pitchFamily="34" charset="0"/>
              </a:rPr>
              <a:t> </a:t>
            </a:r>
            <a:r>
              <a:rPr lang="en-US" sz="1800" b="0" i="0" u="none" strike="noStrike" kern="1200" dirty="0">
                <a:solidFill>
                  <a:srgbClr val="000000"/>
                </a:solidFill>
                <a:effectLst/>
                <a:highlight>
                  <a:srgbClr val="E8F0E9"/>
                </a:highlight>
                <a:latin typeface="Gotham Book" panose="02000604040000020004" pitchFamily="2" charset="0"/>
              </a:rPr>
              <a:t>$4 million; $3.6 million + $400,000 = $4 million.</a:t>
            </a: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000000"/>
                </a:solidFill>
                <a:effectLst/>
                <a:highlight>
                  <a:srgbClr val="E8F0E9"/>
                </a:highlight>
                <a:latin typeface="Gotham Book" panose="02000604040000020004" pitchFamily="2" charset="0"/>
              </a:rPr>
              <a:t>*</a:t>
            </a:r>
            <a:r>
              <a:rPr lang="en-US" sz="1800" dirty="0">
                <a:latin typeface="Gotham Book" panose="02000604040000020004"/>
              </a:rPr>
              <a:t>Land cost is included for the developer, but not the municipality.</a:t>
            </a:r>
            <a:endParaRPr lang="en-US" sz="1800" b="0" i="0" u="none" strike="noStrike" dirty="0">
              <a:effectLst/>
              <a:highlight>
                <a:srgbClr val="E8F0E9"/>
              </a:highlight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E7B7-5F2D-462A-B4F5-74DEC511D06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6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JON</a:t>
            </a:r>
          </a:p>
          <a:p>
            <a:endParaRPr lang="en-US" dirty="0"/>
          </a:p>
          <a:p>
            <a:r>
              <a:rPr lang="en-US" dirty="0"/>
              <a:t>-When say Total Development Cost, we’re referring to both the cost of infrastructure and housing.</a:t>
            </a:r>
          </a:p>
          <a:p>
            <a:r>
              <a:rPr lang="en-US" dirty="0"/>
              <a:t>-A small community is defined as 10,000 people or fewer.</a:t>
            </a:r>
          </a:p>
          <a:p>
            <a:endParaRPr lang="en-US" dirty="0"/>
          </a:p>
          <a:p>
            <a:r>
              <a:rPr lang="en-US" dirty="0"/>
              <a:t>FROM SLIDE: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large middle-income condominium needs curbs, gutters, sidewalks and streetlights.</a:t>
            </a: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rgbClr val="000000"/>
                </a:solidFill>
                <a:effectLst/>
                <a:highlight>
                  <a:srgbClr val="E8F0E9"/>
                </a:highlight>
                <a:latin typeface="Gotham Medium" panose="02000604030000020004" pitchFamily="2" charset="0"/>
              </a:rPr>
              <a:t>Infrastructure cost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highlight>
                  <a:srgbClr val="E8F0E9"/>
                </a:highlight>
                <a:latin typeface="Gotham Medium" panose="02000604030000020004" pitchFamily="2" charset="0"/>
              </a:rPr>
              <a:t>: 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highlight>
                  <a:srgbClr val="E8F0E9"/>
                </a:highlight>
                <a:latin typeface="Gotham Book" panose="02000604040000020004" pitchFamily="2" charset="0"/>
              </a:rPr>
              <a:t>$4 million</a:t>
            </a:r>
            <a:endParaRPr lang="en-US" sz="1200" b="0" i="0" u="none" strike="noStrike" dirty="0">
              <a:effectLst/>
              <a:highlight>
                <a:srgbClr val="E8F0E9"/>
              </a:highlight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rgbClr val="000000"/>
                </a:solidFill>
                <a:effectLst/>
                <a:highlight>
                  <a:srgbClr val="CDE0CF"/>
                </a:highlight>
                <a:latin typeface="Gotham Medium" panose="02000604030000020004" pitchFamily="2" charset="0"/>
              </a:rPr>
              <a:t>Total development cost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highlight>
                  <a:srgbClr val="CDE0CF"/>
                </a:highlight>
                <a:latin typeface="Gotham Medium" panose="02000604030000020004" pitchFamily="2" charset="0"/>
              </a:rPr>
              <a:t>: 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highlight>
                  <a:srgbClr val="CDE0CF"/>
                </a:highlight>
                <a:latin typeface="Gotham Book" panose="02000604040000020004" pitchFamily="2" charset="0"/>
              </a:rPr>
              <a:t>$22 million, including $500,000 for land</a:t>
            </a:r>
            <a:endParaRPr lang="en-US" sz="1200" b="0" i="0" u="none" strike="noStrike" dirty="0">
              <a:effectLst/>
              <a:highlight>
                <a:srgbClr val="CDE0CF"/>
              </a:highlight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rgbClr val="000000"/>
                </a:solidFill>
                <a:effectLst/>
                <a:highlight>
                  <a:srgbClr val="E8F0E9"/>
                </a:highlight>
                <a:latin typeface="Gotham Medium" panose="02000604030000020004" pitchFamily="2" charset="0"/>
              </a:rPr>
              <a:t>Developers can apply for up to*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highlight>
                  <a:srgbClr val="E8F0E9"/>
                </a:highlight>
                <a:latin typeface="Gotham Medium" panose="02000604030000020004" pitchFamily="2" charset="0"/>
              </a:rPr>
              <a:t>: 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highlight>
                  <a:srgbClr val="E8F0E9"/>
                </a:highlight>
                <a:latin typeface="Gotham Book" panose="02000604040000020004" pitchFamily="2" charset="0"/>
              </a:rPr>
              <a:t>$3.6 million, which is less than infrastructure costs. ($22 million - $4 million) x 20% = $3.6 million.</a:t>
            </a:r>
            <a:endParaRPr lang="en-US" sz="1200" b="0" i="0" u="none" strike="noStrike" dirty="0">
              <a:effectLst/>
              <a:highlight>
                <a:srgbClr val="E8F0E9"/>
              </a:highlight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rgbClr val="000000"/>
                </a:solidFill>
                <a:effectLst/>
                <a:highlight>
                  <a:srgbClr val="CDE0CF"/>
                </a:highlight>
                <a:latin typeface="Gotham Medium" panose="02000604030000020004" pitchFamily="2" charset="0"/>
              </a:rPr>
              <a:t>Government units can apply for up to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highlight>
                  <a:srgbClr val="CDE0CF"/>
                </a:highlight>
                <a:latin typeface="Gotham Medium" panose="02000604030000020004" pitchFamily="2" charset="0"/>
              </a:rPr>
              <a:t>: 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highlight>
                  <a:srgbClr val="CDE0CF"/>
                </a:highlight>
                <a:latin typeface="Gotham Book" panose="02000604040000020004" pitchFamily="2" charset="0"/>
              </a:rPr>
              <a:t>Approx. $400,000, which is less than infrastructure costs.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highlight>
                  <a:srgbClr val="CDE0CF"/>
                </a:highlight>
                <a:latin typeface="Arial" panose="020B0604020202020204" pitchFamily="34" charset="0"/>
              </a:rPr>
              <a:t> 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highlight>
                  <a:srgbClr val="CDE0CF"/>
                </a:highlight>
                <a:latin typeface="Gotham Book" panose="02000604040000020004" pitchFamily="2" charset="0"/>
              </a:rPr>
              <a:t>($22 million - $4 million - $500,000) x 10% = $1,750,000. Developer and government unit size loans up to infrastructure cost. </a:t>
            </a:r>
            <a:endParaRPr lang="en-US" sz="1200" b="0" i="0" u="none" strike="noStrike" dirty="0">
              <a:effectLst/>
              <a:highlight>
                <a:srgbClr val="CDE0CF"/>
              </a:highlight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rgbClr val="000000"/>
                </a:solidFill>
                <a:effectLst/>
                <a:highlight>
                  <a:srgbClr val="E8F0E9"/>
                </a:highlight>
                <a:latin typeface="Gotham Medium" panose="02000604030000020004" pitchFamily="2" charset="0"/>
              </a:rPr>
              <a:t>Total from two successful applications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highlight>
                  <a:srgbClr val="E8F0E9"/>
                </a:highlight>
                <a:latin typeface="Gotham Medium" panose="02000604030000020004" pitchFamily="2" charset="0"/>
              </a:rPr>
              <a:t>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highlight>
                  <a:srgbClr val="E8F0E9"/>
                </a:highlight>
                <a:latin typeface="Arial" panose="020B0604020202020204" pitchFamily="34" charset="0"/>
              </a:rPr>
              <a:t> 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highlight>
                  <a:srgbClr val="E8F0E9"/>
                </a:highlight>
                <a:latin typeface="Gotham Book" panose="02000604040000020004" pitchFamily="2" charset="0"/>
              </a:rPr>
              <a:t>$4 million; $3.6 million + $400,000 = $4 million.</a:t>
            </a: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highlight>
                  <a:srgbClr val="E8F0E9"/>
                </a:highlight>
                <a:latin typeface="Gotham Book" panose="02000604040000020004" pitchFamily="2" charset="0"/>
              </a:rPr>
              <a:t>*</a:t>
            </a:r>
            <a:r>
              <a:rPr lang="en-US" sz="1200" dirty="0">
                <a:latin typeface="Gotham Book" panose="02000604040000020004"/>
              </a:rPr>
              <a:t>Land cost is included for the developer, but not the municipality.</a:t>
            </a:r>
            <a:endParaRPr lang="en-US" sz="1200" b="0" i="0" u="none" strike="noStrike" dirty="0">
              <a:effectLst/>
              <a:highlight>
                <a:srgbClr val="E8F0E9"/>
              </a:highlight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E7B7-5F2D-462A-B4F5-74DEC511D06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367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JON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-The application process for Infrastructure Access is different from others, so I’ll go through it step by step.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-The main idea Municipalities and developers should coordinate closely to ensure project success.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400" dirty="0"/>
              <a:t>The developer will select the site, ideally with support from the village.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400" dirty="0"/>
              <a:t>The municipality and developer identify an infrastructure need from that list shared a bit earlier and prioritize what’s needed for funding.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400" dirty="0"/>
              <a:t>Most likely, the developer and municipality will work together on the application. In particular, the Cost Reduction Analysis.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400" dirty="0"/>
              <a:t>The developer applies.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400" dirty="0"/>
              <a:t>And then the municipality applies either concurrently or in a later round.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400" dirty="0"/>
              <a:t>WHEDA will review the applications for completeness and to ensure requirements are met. We’ll announce the awards through all of our channels.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400" dirty="0"/>
              <a:t>The process repeats. We intend to do a semiannual application process for Infrastructure Access and all other products.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E7B7-5F2D-462A-B4F5-74DEC511D06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548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E7B7-5F2D-462A-B4F5-74DEC511D06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04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/>
          </a:p>
          <a:p>
            <a:r>
              <a:rPr lang="en-US" sz="1400"/>
              <a:t>-We’ll open it up to questions. We also welcome any comments from anyone.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E7B7-5F2D-462A-B4F5-74DEC511D06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94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Reach out to us with questions you have about possible projects or with assistance submitting your application for funding.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E7B7-5F2D-462A-B4F5-74DEC511D0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25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JON</a:t>
            </a:r>
          </a:p>
          <a:p>
            <a:endParaRPr lang="en-US" sz="1400" dirty="0"/>
          </a:p>
          <a:p>
            <a:r>
              <a:rPr lang="en-US" sz="1400" dirty="0"/>
              <a:t>-Infrastructure Access provides funding for installing, replacing or improving public infrastructure that supports workforce housing or senior housing.</a:t>
            </a:r>
          </a:p>
          <a:p>
            <a:r>
              <a:rPr lang="en-US" sz="1400" dirty="0"/>
              <a:t>-What’s unique here is that if WHEDA provides a loan to a developer, we can also award a loan to municipalities having jurisdiction over the project.</a:t>
            </a:r>
          </a:p>
          <a:p>
            <a:r>
              <a:rPr lang="en-US" sz="1400" dirty="0"/>
              <a:t>-I’ll explain in just a little bit how this works.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TEXT FROM SLIDE:</a:t>
            </a:r>
          </a:p>
          <a:p>
            <a:r>
              <a:rPr lang="en-US" dirty="0">
                <a:latin typeface="Gotham Book" panose="02000604040000020004"/>
              </a:rPr>
              <a:t>Allows a developer and a governmental unit to apply for a loan to help cover the cost of installing, replacing, upgrading or improving public infrastructure related to workforce housing or senior housing.</a:t>
            </a:r>
          </a:p>
          <a:p>
            <a:r>
              <a:rPr lang="en-US" b="0" i="0" dirty="0">
                <a:effectLst/>
                <a:latin typeface="Gotham Book" panose="02000604040000020004"/>
              </a:rPr>
              <a:t>Financing will be provided by WHEDA through a revolving loan fund that is subordinate to other funding sources. </a:t>
            </a:r>
            <a:r>
              <a:rPr lang="en-US" b="1" dirty="0">
                <a:latin typeface="Gotham Book" panose="02000604040000020004"/>
              </a:rPr>
              <a:t> </a:t>
            </a:r>
          </a:p>
          <a:p>
            <a:pPr marL="342900" indent="-342900">
              <a:buFont typeface="Arial"/>
              <a:buChar char="•"/>
            </a:pPr>
            <a:r>
              <a:rPr lang="en-US" b="1" dirty="0">
                <a:solidFill>
                  <a:srgbClr val="168155"/>
                </a:solidFill>
                <a:latin typeface="Gotham Book" panose="02000604040000020004"/>
              </a:rPr>
              <a:t>Purpose</a:t>
            </a:r>
            <a:r>
              <a:rPr lang="en-US" dirty="0">
                <a:solidFill>
                  <a:schemeClr val="tx1"/>
                </a:solidFill>
                <a:latin typeface="Gotham Book" panose="02000604040000020004"/>
              </a:rPr>
              <a:t>:  covers housing infrastructure costs.  </a:t>
            </a:r>
          </a:p>
          <a:p>
            <a:pPr marL="342900" indent="-342900">
              <a:buFont typeface="Arial"/>
              <a:buChar char="•"/>
            </a:pPr>
            <a:r>
              <a:rPr lang="en-US" b="1" dirty="0">
                <a:solidFill>
                  <a:srgbClr val="168155"/>
                </a:solidFill>
                <a:latin typeface="Gotham Book" panose="02000604040000020004"/>
              </a:rPr>
              <a:t>Eligible borrowers</a:t>
            </a:r>
            <a:r>
              <a:rPr lang="en-US" dirty="0">
                <a:solidFill>
                  <a:schemeClr val="tx1"/>
                </a:solidFill>
                <a:latin typeface="Gotham Book" panose="02000604040000020004"/>
              </a:rPr>
              <a:t>:  developers and municipalities.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809A5-8769-0645-BBD7-B4BE9465B3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72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JON</a:t>
            </a:r>
          </a:p>
          <a:p>
            <a:endParaRPr lang="en-US" sz="1400" dirty="0"/>
          </a:p>
          <a:p>
            <a:r>
              <a:rPr lang="en-US" sz="1400" dirty="0"/>
              <a:t>-You can install new, replace, upgrade or improve the bulleted things on this slide.</a:t>
            </a:r>
          </a:p>
          <a:p>
            <a:r>
              <a:rPr lang="en-US" sz="1400" dirty="0"/>
              <a:t>-You can see a lot of water systems as well as roads, sidewalks, curbs, lights and electric or gas distribution lines.</a:t>
            </a:r>
          </a:p>
          <a:p>
            <a:endParaRPr lang="en-US" sz="1400" dirty="0">
              <a:cs typeface="Calibri"/>
            </a:endParaRPr>
          </a:p>
          <a:p>
            <a:r>
              <a:rPr lang="en-US" sz="1400" dirty="0">
                <a:cs typeface="Calibri"/>
              </a:rPr>
              <a:t>FROM SLIDE: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Gotham Medium" panose="02000604030000020004" pitchFamily="2" charset="0"/>
              </a:rPr>
              <a:t>Housing infrastructure is that “portion of the installation, replacement, upgrade or improvement of public or private infrastructure in rural areas if transferred to public use.”</a:t>
            </a:r>
          </a:p>
          <a:p>
            <a:pPr marL="342900" indent="-342900" fontAlgn="base">
              <a:spcBef>
                <a:spcPts val="500"/>
              </a:spcBef>
              <a:buFont typeface="+mj-lt"/>
              <a:buChar char="•"/>
            </a:pPr>
            <a:r>
              <a:rPr lang="en-US" sz="2000" dirty="0">
                <a:latin typeface="Gotham Book"/>
                <a:cs typeface="Calibri"/>
              </a:rPr>
              <a:t>Water distribution system </a:t>
            </a:r>
          </a:p>
          <a:p>
            <a:pPr marL="342900" indent="-342900" fontAlgn="base">
              <a:spcBef>
                <a:spcPts val="500"/>
              </a:spcBef>
              <a:buFont typeface="+mj-lt"/>
              <a:buChar char="•"/>
            </a:pPr>
            <a:r>
              <a:rPr lang="en-US" sz="2000" dirty="0">
                <a:latin typeface="Gotham Book"/>
                <a:cs typeface="Calibri"/>
              </a:rPr>
              <a:t>Water treatment plant </a:t>
            </a:r>
          </a:p>
          <a:p>
            <a:pPr marL="342900" indent="-342900" fontAlgn="base">
              <a:spcBef>
                <a:spcPts val="500"/>
              </a:spcBef>
              <a:buFont typeface="+mj-lt"/>
              <a:buChar char="•"/>
            </a:pPr>
            <a:r>
              <a:rPr lang="en-US" sz="2000" dirty="0">
                <a:latin typeface="Gotham Book"/>
                <a:cs typeface="Calibri"/>
              </a:rPr>
              <a:t>Wastewater treatment plant</a:t>
            </a:r>
          </a:p>
          <a:p>
            <a:pPr marL="342900" indent="-342900" fontAlgn="base">
              <a:spcBef>
                <a:spcPts val="500"/>
              </a:spcBef>
              <a:buFont typeface="+mj-lt"/>
              <a:buChar char="•"/>
            </a:pPr>
            <a:r>
              <a:rPr lang="en-US" sz="2000" dirty="0">
                <a:latin typeface="Gotham Book"/>
                <a:cs typeface="Calibri"/>
              </a:rPr>
              <a:t>Sanitary sewer system </a:t>
            </a:r>
          </a:p>
          <a:p>
            <a:pPr marL="342900" indent="-342900" fontAlgn="base">
              <a:spcBef>
                <a:spcPts val="500"/>
              </a:spcBef>
              <a:buFont typeface="+mj-lt"/>
              <a:buChar char="•"/>
            </a:pPr>
            <a:r>
              <a:rPr lang="en-US" sz="2000" dirty="0">
                <a:latin typeface="Gotham Book"/>
                <a:cs typeface="Calibri"/>
              </a:rPr>
              <a:t>Storm sewer system</a:t>
            </a:r>
          </a:p>
          <a:p>
            <a:pPr marL="342900" indent="-342900" fontAlgn="base">
              <a:lnSpc>
                <a:spcPct val="100000"/>
              </a:lnSpc>
              <a:spcBef>
                <a:spcPts val="500"/>
              </a:spcBef>
              <a:buFont typeface="+mj-lt"/>
              <a:buChar char="•"/>
            </a:pPr>
            <a:r>
              <a:rPr lang="en-US" sz="2000" dirty="0">
                <a:latin typeface="Gotham Book"/>
                <a:cs typeface="Calibri"/>
              </a:rPr>
              <a:t>Stormwater retention pond </a:t>
            </a:r>
          </a:p>
          <a:p>
            <a:pPr marL="342900" indent="-342900" fontAlgn="base">
              <a:spcBef>
                <a:spcPts val="500"/>
              </a:spcBef>
              <a:buFont typeface="+mj-lt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Calibri"/>
              </a:rPr>
              <a:t>Lift or pump station </a:t>
            </a:r>
          </a:p>
          <a:p>
            <a:pPr marL="342900" indent="-342900" fontAlgn="base">
              <a:spcBef>
                <a:spcPts val="500"/>
              </a:spcBef>
              <a:buFont typeface="+mj-lt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Calibri"/>
              </a:rPr>
              <a:t>Street, road, alley, or bridge </a:t>
            </a:r>
          </a:p>
          <a:p>
            <a:pPr marL="342900" indent="-342900" fontAlgn="base">
              <a:spcBef>
                <a:spcPts val="500"/>
              </a:spcBef>
              <a:buFont typeface="+mj-lt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Calibri"/>
              </a:rPr>
              <a:t>Curb, gutter, or sidewalk </a:t>
            </a:r>
          </a:p>
          <a:p>
            <a:pPr marL="342900" indent="-342900" fontAlgn="base">
              <a:spcBef>
                <a:spcPts val="500"/>
              </a:spcBef>
              <a:buFont typeface="+mj-lt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Calibri"/>
              </a:rPr>
              <a:t>Traffic device </a:t>
            </a:r>
          </a:p>
          <a:p>
            <a:pPr marL="342900" indent="-342900" fontAlgn="base">
              <a:spcBef>
                <a:spcPts val="500"/>
              </a:spcBef>
              <a:buFont typeface="+mj-lt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Calibri"/>
              </a:rPr>
              <a:t>Street light </a:t>
            </a:r>
          </a:p>
          <a:p>
            <a:pPr marL="342900" indent="-342900" fontAlgn="base">
              <a:spcBef>
                <a:spcPts val="500"/>
              </a:spcBef>
              <a:buFont typeface="+mj-lt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Calibri"/>
              </a:rPr>
              <a:t>Electric or gas distribution line</a:t>
            </a:r>
            <a:endParaRPr lang="en-US" sz="2000" dirty="0">
              <a:latin typeface="Gotham Book"/>
              <a:cs typeface="Calibri"/>
            </a:endParaRPr>
          </a:p>
          <a:p>
            <a:endParaRPr lang="en-US" sz="14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E7B7-5F2D-462A-B4F5-74DEC511D06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91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JON	</a:t>
            </a:r>
          </a:p>
          <a:p>
            <a:endParaRPr lang="en-US" sz="1400" dirty="0"/>
          </a:p>
          <a:p>
            <a:r>
              <a:rPr lang="en-US" sz="1400" dirty="0"/>
              <a:t>-This really this defines what workforce housing means in Wisconsin.</a:t>
            </a:r>
          </a:p>
          <a:p>
            <a:r>
              <a:rPr lang="en-US" sz="1400" dirty="0"/>
              <a:t>-The affordability requirements for Infrastructure Access are identical to the other new products and are designed to truly serve the workforce, seniors and missing middle families.</a:t>
            </a:r>
          </a:p>
          <a:p>
            <a:r>
              <a:rPr lang="en-US" sz="1400" dirty="0"/>
              <a:t>-Homes can be created for owners as well as renters.</a:t>
            </a:r>
          </a:p>
          <a:p>
            <a:r>
              <a:rPr lang="en-US" sz="1400" dirty="0">
                <a:cs typeface="Calibri"/>
              </a:rPr>
              <a:t>-Renters can earn up to 100% of AMI.</a:t>
            </a:r>
          </a:p>
          <a:p>
            <a:r>
              <a:rPr lang="en-US" sz="1400" dirty="0">
                <a:cs typeface="Calibri"/>
              </a:rPr>
              <a:t>-Homeowners can earn up to 140% of AMI.</a:t>
            </a:r>
          </a:p>
          <a:p>
            <a:r>
              <a:rPr lang="en-US" sz="1400" dirty="0">
                <a:cs typeface="Calibri"/>
              </a:rPr>
              <a:t>-All homes must be affordable for 10 years.</a:t>
            </a:r>
          </a:p>
          <a:p>
            <a:endParaRPr lang="en-US" sz="1400" dirty="0">
              <a:cs typeface="Calibri"/>
            </a:endParaRPr>
          </a:p>
          <a:p>
            <a:r>
              <a:rPr lang="en-US" sz="1400" dirty="0">
                <a:cs typeface="Calibri"/>
              </a:rPr>
              <a:t>FROM SLIDE: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otham Book" panose="02000604040000020004"/>
                <a:ea typeface="Calibri"/>
                <a:cs typeface="Calibri"/>
              </a:rPr>
              <a:t>Apartments are reserved for families earning up to 100% of AMI.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otham Book" panose="02000604040000020004"/>
                <a:ea typeface="Calibri"/>
                <a:cs typeface="Calibri"/>
              </a:rPr>
              <a:t>For homeowners, household income cannot exceed  140% of AMI.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otham Book" panose="02000604040000020004"/>
                <a:ea typeface="Calibri"/>
                <a:cs typeface="Calibri"/>
              </a:rPr>
              <a:t>Homes must remain affordable for 10 years.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809A5-8769-0645-BBD7-B4BE9465B3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794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MAI</a:t>
            </a:r>
          </a:p>
          <a:p>
            <a:endParaRPr lang="en-US" sz="1400" dirty="0"/>
          </a:p>
          <a:p>
            <a:r>
              <a:rPr lang="en-US" sz="1400" dirty="0"/>
              <a:t>-The set asides described on this slide are in place for at least four years.</a:t>
            </a:r>
          </a:p>
          <a:p>
            <a:r>
              <a:rPr lang="en-US" sz="1400" dirty="0"/>
              <a:t>-30% of funds are set aside for small communities.</a:t>
            </a:r>
          </a:p>
          <a:p>
            <a:r>
              <a:rPr lang="en-US" sz="1400" dirty="0"/>
              <a:t>-25% of funds are set aside for senior housing projects. Senior housing is defined as at least one person in the home being 55 years old or older. </a:t>
            </a:r>
          </a:p>
          <a:p>
            <a:r>
              <a:rPr lang="en-US" sz="1400" dirty="0"/>
              <a:t>-Now that seems young to me. To give you some context, Will Smith, Hugh Jackman, Kylie Minogue and Ziggy Marley all qualify.</a:t>
            </a:r>
            <a:endParaRPr lang="en-US" sz="1400" dirty="0">
              <a:cs typeface="Calibri"/>
            </a:endParaRPr>
          </a:p>
          <a:p>
            <a:r>
              <a:rPr lang="en-US" sz="1400" dirty="0"/>
              <a:t>-No area served by a regional planning commission can receive more than 25% of all loans.</a:t>
            </a:r>
          </a:p>
          <a:p>
            <a:endParaRPr lang="en-US" sz="1400" dirty="0"/>
          </a:p>
          <a:p>
            <a:r>
              <a:rPr lang="en-US" sz="1400" dirty="0"/>
              <a:t>FROM SLIDE: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$275 million total program.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30% of funds set aside for projects in communities of 10,000 or less.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25% of funds set aside for projects supporting senior housing.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One person in the home must be age 55 or older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Areas served by regional planning commissions can receive up to 25%.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809A5-8769-0645-BBD7-B4BE9465B3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234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MAI</a:t>
            </a:r>
          </a:p>
          <a:p>
            <a:endParaRPr lang="en-US" sz="1400" dirty="0"/>
          </a:p>
          <a:p>
            <a:r>
              <a:rPr lang="en-US" sz="1400" dirty="0"/>
              <a:t>-Developers can receive the lessor of the total infrastructure cost or 20% of the total development cost of the homes supported by the project.</a:t>
            </a:r>
          </a:p>
          <a:p>
            <a:r>
              <a:rPr lang="en-US" sz="1400" dirty="0"/>
              <a:t>-For municipalities, or governmental units, they can receive the lessor of the public infrastructure cost or 10% of the total development cost of the homes supported by the project.</a:t>
            </a:r>
          </a:p>
          <a:p>
            <a:r>
              <a:rPr lang="en-US" sz="1400" dirty="0"/>
              <a:t>-And, here are the rates. It’s 3% generally, but projects located in small communities of less than 10,000 people can receive a rate of 1%. And seniors housing projects can also receive 1%.</a:t>
            </a:r>
          </a:p>
          <a:p>
            <a:endParaRPr lang="en-US" sz="1400" dirty="0"/>
          </a:p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Gotham Book" panose="02000604040000020004"/>
            </a:endParaRP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FROM SLIDE: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Developers can apply for the lessor of total infrastructure cost or </a:t>
            </a:r>
            <a:r>
              <a:rPr lang="en-US" dirty="0">
                <a:latin typeface="Gotham Medium" panose="02000604030000020004" pitchFamily="2" charset="0"/>
              </a:rPr>
              <a:t>20%</a:t>
            </a:r>
            <a:r>
              <a:rPr lang="en-US" b="1" dirty="0"/>
              <a:t> </a:t>
            </a:r>
            <a:r>
              <a:rPr lang="en-US" dirty="0"/>
              <a:t>of the total development cost, including land, of the homes supported by the project.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Governmental units may apply for the lessor of the public infrastructure cost or </a:t>
            </a:r>
            <a:r>
              <a:rPr lang="en-US" dirty="0">
                <a:latin typeface="Gotham Medium" panose="02000604030000020004" pitchFamily="2" charset="0"/>
              </a:rPr>
              <a:t>10%</a:t>
            </a:r>
            <a:r>
              <a:rPr lang="en-US" dirty="0"/>
              <a:t> of the total cost of development of the homes supported by the project.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Rates: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3%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1% for small communities with fewer than 10,000 people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1% for senior housing</a:t>
            </a: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E7B7-5F2D-462A-B4F5-74DEC511D06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5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E7B7-5F2D-462A-B4F5-74DEC511D06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56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</a:t>
            </a:r>
          </a:p>
          <a:p>
            <a:endParaRPr lang="en-US" dirty="0"/>
          </a:p>
          <a:p>
            <a:r>
              <a:rPr lang="en-US" dirty="0"/>
              <a:t>-When say Total Development Cost, we’re referring to both the cost of infrastructure and housing.</a:t>
            </a:r>
          </a:p>
          <a:p>
            <a:r>
              <a:rPr lang="en-US" dirty="0"/>
              <a:t>-Bottom of the slide, the award can go up to but not exceed the total infrastructure cost, so that’s why you see $3 million reflected on the slide.</a:t>
            </a:r>
          </a:p>
          <a:p>
            <a:endParaRPr lang="en-US" dirty="0"/>
          </a:p>
          <a:p>
            <a:r>
              <a:rPr lang="en-US" dirty="0"/>
              <a:t>FROM SLIDE;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new subdivision with detached single family homes needs streets.</a:t>
            </a:r>
          </a:p>
          <a:p>
            <a:endParaRPr lang="en-US" dirty="0"/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rgbClr val="000000"/>
                </a:solidFill>
                <a:effectLst/>
                <a:highlight>
                  <a:srgbClr val="E8F0E9"/>
                </a:highlight>
                <a:latin typeface="Gotham Book" panose="02000604040000020004" pitchFamily="2" charset="0"/>
              </a:rPr>
              <a:t>New streets cost: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highlight>
                  <a:srgbClr val="E8F0E9"/>
                </a:highlight>
                <a:latin typeface="Arial" panose="020B0604020202020204" pitchFamily="34" charset="0"/>
              </a:rPr>
              <a:t> 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highlight>
                  <a:srgbClr val="E8F0E9"/>
                </a:highlight>
                <a:latin typeface="Gotham Book" panose="02000604040000020004" pitchFamily="2" charset="0"/>
              </a:rPr>
              <a:t>$3 million</a:t>
            </a:r>
            <a:endParaRPr lang="en-US" sz="1200" b="0" i="0" u="none" strike="noStrike" dirty="0">
              <a:effectLst/>
              <a:highlight>
                <a:srgbClr val="E8F0E9"/>
              </a:highlight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rgbClr val="000000"/>
                </a:solidFill>
                <a:effectLst/>
                <a:highlight>
                  <a:srgbClr val="CDE0CF"/>
                </a:highlight>
                <a:latin typeface="Gotham Book" panose="02000604040000020004" pitchFamily="2" charset="0"/>
              </a:rPr>
              <a:t>Total development cost: 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highlight>
                  <a:srgbClr val="CDE0CF"/>
                </a:highlight>
                <a:latin typeface="Gotham Book" panose="02000604040000020004" pitchFamily="2" charset="0"/>
              </a:rPr>
              <a:t>$26 million, including $500,000 for land.</a:t>
            </a:r>
            <a:endParaRPr lang="en-US" sz="1200" b="0" i="0" u="none" strike="noStrike" dirty="0">
              <a:effectLst/>
              <a:highlight>
                <a:srgbClr val="CDE0CF"/>
              </a:highlight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rgbClr val="000000"/>
                </a:solidFill>
                <a:effectLst/>
                <a:highlight>
                  <a:srgbClr val="E8F0E9"/>
                </a:highlight>
                <a:latin typeface="Gotham Book" panose="02000604040000020004" pitchFamily="2" charset="0"/>
              </a:rPr>
              <a:t>Developers can apply for up to*: 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highlight>
                  <a:srgbClr val="E8F0E9"/>
                </a:highlight>
                <a:latin typeface="Gotham Book" panose="02000604040000020004" pitchFamily="2" charset="0"/>
              </a:rPr>
              <a:t>$3 million, which meets the infrastructure need.  ($26 million - $3 million) x 20% = $4.6 million. Loan is sized to infrastructure cost. </a:t>
            </a:r>
            <a:endParaRPr lang="en-US" sz="1200" b="0" i="0" u="none" strike="noStrike" dirty="0">
              <a:effectLst/>
              <a:highlight>
                <a:srgbClr val="E8F0E9"/>
              </a:highlight>
              <a:latin typeface="Arial" panose="020B0604020202020204" pitchFamily="34" charset="0"/>
            </a:endParaRPr>
          </a:p>
          <a:p>
            <a:pPr marL="45720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highlight>
                  <a:srgbClr val="E8F0E9"/>
                </a:highlight>
                <a:latin typeface="Gotham Light" pitchFamily="2" charset="0"/>
              </a:rPr>
              <a:t>20% of the housing portion of the total development cost exceeds infrastructure, so infrastructure cost is the target.</a:t>
            </a:r>
            <a:endParaRPr lang="en-US" sz="1200" b="0" i="0" u="none" strike="noStrike" dirty="0">
              <a:effectLst/>
              <a:highlight>
                <a:srgbClr val="E8F0E9"/>
              </a:highlight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rgbClr val="000000"/>
                </a:solidFill>
                <a:effectLst/>
                <a:highlight>
                  <a:srgbClr val="CDE0CF"/>
                </a:highlight>
                <a:latin typeface="Gotham Book" panose="02000604040000020004" pitchFamily="2" charset="0"/>
              </a:rPr>
              <a:t>Government units can apply for up to: 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highlight>
                  <a:srgbClr val="CDE0CF"/>
                </a:highlight>
                <a:latin typeface="Gotham Book" panose="02000604040000020004" pitchFamily="2" charset="0"/>
              </a:rPr>
              <a:t>$0, since a successful developer application would satisfy the infrastructure need. </a:t>
            </a:r>
            <a:endParaRPr lang="en-US" sz="1200" b="0" i="0" u="none" strike="noStrike" dirty="0">
              <a:effectLst/>
              <a:highlight>
                <a:srgbClr val="CDE0CF"/>
              </a:highlight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rgbClr val="000000"/>
                </a:solidFill>
                <a:effectLst/>
                <a:highlight>
                  <a:srgbClr val="E8F0E9"/>
                </a:highlight>
                <a:latin typeface="Gotham Book" panose="02000604040000020004" pitchFamily="2" charset="0"/>
              </a:rPr>
              <a:t>Total from two successful applications: 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highlight>
                  <a:srgbClr val="E8F0E9"/>
                </a:highlight>
                <a:latin typeface="Gotham Book" panose="02000604040000020004" pitchFamily="2" charset="0"/>
              </a:rPr>
              <a:t>$3 million, covering the infrastructure cost.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Gotham Book" panose="02000604040000020004"/>
              </a:rPr>
              <a:t>*Land cost is included for the developer, but not the municipality.</a:t>
            </a: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endParaRPr lang="en-US" sz="1200" b="0" i="0" u="none" strike="noStrike" dirty="0">
              <a:effectLst/>
              <a:highlight>
                <a:srgbClr val="E8F0E9"/>
              </a:highlight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E7B7-5F2D-462A-B4F5-74DEC511D06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70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1">
    <p:bg>
      <p:bgPr>
        <a:solidFill>
          <a:srgbClr val="1681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95FFBF3-8BF6-CF46-9318-73AFC2375E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4540" y="365125"/>
            <a:ext cx="6573795" cy="5986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i="0">
                <a:latin typeface="Gotham Medium" panose="02000604030000020004" pitchFamily="2" charset="0"/>
              </a:defRPr>
            </a:lvl1pPr>
          </a:lstStyle>
          <a:p>
            <a:r>
              <a:rPr lang="en-US"/>
              <a:t>USE ALL CAPS FOR TITLE SLIDES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32E3F9-7791-7248-9AC9-D8A044D8D5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19761"/>
            <a:ext cx="2916195" cy="441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00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20F48C2-BB59-424D-9910-2F8C1E47C4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84" y="210312"/>
            <a:ext cx="11913938" cy="5164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0" i="0" baseline="0">
                <a:solidFill>
                  <a:schemeClr val="bg1"/>
                </a:solidFill>
                <a:latin typeface="Gotham Medium" panose="02000604030000020004" pitchFamily="2" charset="0"/>
              </a:defRPr>
            </a:lvl1pPr>
          </a:lstStyle>
          <a:p>
            <a:r>
              <a:rPr lang="en-US"/>
              <a:t>PAGE HEADLINE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75E0C3A-9CEF-3B41-8ADF-D88F0BB376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077" y="1225021"/>
            <a:ext cx="10969711" cy="4549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 panose="02000604040000020004" pitchFamily="2" charset="0"/>
              </a:defRPr>
            </a:lvl1pPr>
          </a:lstStyle>
          <a:p>
            <a:pPr lvl="0"/>
            <a:r>
              <a:rPr lang="en-US"/>
              <a:t>Update placeholder text here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B4224C-6E77-748C-CEA3-8970E383895F}"/>
              </a:ext>
            </a:extLst>
          </p:cNvPr>
          <p:cNvSpPr/>
          <p:nvPr userDrawn="1"/>
        </p:nvSpPr>
        <p:spPr>
          <a:xfrm rot="5400000">
            <a:off x="5619094" y="-5627168"/>
            <a:ext cx="953813" cy="12192000"/>
          </a:xfrm>
          <a:prstGeom prst="rect">
            <a:avLst/>
          </a:prstGeom>
          <a:solidFill>
            <a:srgbClr val="056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48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5">
            <a:extLst>
              <a:ext uri="{FF2B5EF4-FFF2-40B4-BE49-F238E27FC236}">
                <a16:creationId xmlns:a16="http://schemas.microsoft.com/office/drawing/2014/main" id="{5774EAA8-EEF7-214A-8A2F-E67C45D9363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38288" y="0"/>
            <a:ext cx="4553712" cy="29817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600" i="1" baseline="0"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insert photo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D66218-CF8C-094D-B030-8CA6279895BC}"/>
              </a:ext>
            </a:extLst>
          </p:cNvPr>
          <p:cNvSpPr/>
          <p:nvPr userDrawn="1"/>
        </p:nvSpPr>
        <p:spPr>
          <a:xfrm rot="5400000">
            <a:off x="5619093" y="-5619093"/>
            <a:ext cx="953813" cy="12192000"/>
          </a:xfrm>
          <a:prstGeom prst="rect">
            <a:avLst/>
          </a:prstGeom>
          <a:solidFill>
            <a:srgbClr val="02A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20F48C2-BB59-424D-9910-2F8C1E47C4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84" y="210312"/>
            <a:ext cx="11879213" cy="5164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0" i="0" baseline="0">
                <a:solidFill>
                  <a:schemeClr val="bg1"/>
                </a:solidFill>
                <a:latin typeface="Gotham Medium" panose="02000604030000020004" pitchFamily="2" charset="0"/>
              </a:defRPr>
            </a:lvl1pPr>
          </a:lstStyle>
          <a:p>
            <a:r>
              <a:rPr lang="en-US"/>
              <a:t>PAGE HEADLINE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75E0C3A-9CEF-3B41-8ADF-D88F0BB376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078" y="1225021"/>
            <a:ext cx="6699522" cy="4549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 panose="02000604040000020004" pitchFamily="2" charset="0"/>
              </a:defRPr>
            </a:lvl1pPr>
          </a:lstStyle>
          <a:p>
            <a:pPr lvl="0"/>
            <a:r>
              <a:rPr lang="en-US"/>
              <a:t>Update placeholder text here</a:t>
            </a:r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820C4641-B187-6F46-929E-C8A78375CF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38288" y="2981734"/>
            <a:ext cx="4553712" cy="38762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600" i="1" baseline="0"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1877046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1D66218-CF8C-094D-B030-8CA6279895BC}"/>
              </a:ext>
            </a:extLst>
          </p:cNvPr>
          <p:cNvSpPr/>
          <p:nvPr userDrawn="1"/>
        </p:nvSpPr>
        <p:spPr>
          <a:xfrm rot="5400000">
            <a:off x="5619093" y="-5619093"/>
            <a:ext cx="953813" cy="12192000"/>
          </a:xfrm>
          <a:prstGeom prst="rect">
            <a:avLst/>
          </a:prstGeom>
          <a:solidFill>
            <a:srgbClr val="56B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20F48C2-BB59-424D-9910-2F8C1E47C4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84" y="210312"/>
            <a:ext cx="11902363" cy="5164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0" i="0" baseline="0">
                <a:solidFill>
                  <a:schemeClr val="bg1"/>
                </a:solidFill>
                <a:latin typeface="Gotham Medium" panose="02000604030000020004" pitchFamily="2" charset="0"/>
              </a:defRPr>
            </a:lvl1pPr>
          </a:lstStyle>
          <a:p>
            <a:r>
              <a:rPr lang="en-US"/>
              <a:t>PAGE HEADLINE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75E0C3A-9CEF-3B41-8ADF-D88F0BB376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077" y="1225021"/>
            <a:ext cx="10969711" cy="4549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 panose="02000604040000020004" pitchFamily="2" charset="0"/>
              </a:defRPr>
            </a:lvl1pPr>
          </a:lstStyle>
          <a:p>
            <a:pPr lvl="0"/>
            <a:r>
              <a:rPr lang="en-US"/>
              <a:t>Update placeholder text here</a:t>
            </a:r>
          </a:p>
        </p:txBody>
      </p:sp>
    </p:spTree>
    <p:extLst>
      <p:ext uri="{BB962C8B-B14F-4D97-AF65-F5344CB8AC3E}">
        <p14:creationId xmlns:p14="http://schemas.microsoft.com/office/powerpoint/2010/main" val="3337735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BDBFD5E8-CE96-1D4C-A25B-534D81DD5D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34515" y="0"/>
            <a:ext cx="4557486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600" i="1" baseline="0"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insert photo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75E0C3A-9CEF-3B41-8ADF-D88F0BB376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078" y="1225021"/>
            <a:ext cx="6655979" cy="4549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 panose="02000604040000020004" pitchFamily="2" charset="0"/>
              </a:defRPr>
            </a:lvl1pPr>
          </a:lstStyle>
          <a:p>
            <a:pPr lvl="0"/>
            <a:r>
              <a:rPr lang="en-US"/>
              <a:t>Update placeholder text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D66218-CF8C-094D-B030-8CA6279895BC}"/>
              </a:ext>
            </a:extLst>
          </p:cNvPr>
          <p:cNvSpPr/>
          <p:nvPr userDrawn="1"/>
        </p:nvSpPr>
        <p:spPr>
          <a:xfrm rot="5400000">
            <a:off x="5619093" y="-5619093"/>
            <a:ext cx="953813" cy="12192000"/>
          </a:xfrm>
          <a:prstGeom prst="rect">
            <a:avLst/>
          </a:prstGeom>
          <a:solidFill>
            <a:srgbClr val="56B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20F48C2-BB59-424D-9910-2F8C1E47C4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84" y="210312"/>
            <a:ext cx="11902363" cy="5164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0" i="0" baseline="0">
                <a:solidFill>
                  <a:schemeClr val="bg1"/>
                </a:solidFill>
                <a:latin typeface="Gotham Medium" panose="02000604030000020004" pitchFamily="2" charset="0"/>
              </a:defRPr>
            </a:lvl1pPr>
          </a:lstStyle>
          <a:p>
            <a:r>
              <a:rPr lang="en-US"/>
              <a:t>PAGE HEADLINE</a:t>
            </a:r>
          </a:p>
        </p:txBody>
      </p:sp>
    </p:spTree>
    <p:extLst>
      <p:ext uri="{BB962C8B-B14F-4D97-AF65-F5344CB8AC3E}">
        <p14:creationId xmlns:p14="http://schemas.microsoft.com/office/powerpoint/2010/main" val="1956672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 w/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20F48C2-BB59-424D-9910-2F8C1E47C4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1154" y="327657"/>
            <a:ext cx="7729440" cy="5164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0" i="0" baseline="0">
                <a:solidFill>
                  <a:srgbClr val="168155"/>
                </a:solidFill>
                <a:latin typeface="Gotham Medium" panose="02000604030000020004" pitchFamily="2" charset="0"/>
              </a:defRPr>
            </a:lvl1pPr>
          </a:lstStyle>
          <a:p>
            <a:r>
              <a:rPr lang="en-US"/>
              <a:t>PAGE HEADLINE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6F2301D-DB3E-8441-B65F-0A533C5F5B40}"/>
              </a:ext>
            </a:extLst>
          </p:cNvPr>
          <p:cNvCxnSpPr>
            <a:cxnSpLocks/>
          </p:cNvCxnSpPr>
          <p:nvPr userDrawn="1"/>
        </p:nvCxnSpPr>
        <p:spPr>
          <a:xfrm>
            <a:off x="900473" y="1034539"/>
            <a:ext cx="7729440" cy="0"/>
          </a:xfrm>
          <a:prstGeom prst="line">
            <a:avLst/>
          </a:prstGeom>
          <a:ln w="9525" cmpd="sng">
            <a:solidFill>
              <a:srgbClr val="8081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75E0C3A-9CEF-3B41-8ADF-D88F0BB376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1154" y="1273848"/>
            <a:ext cx="3630505" cy="454961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Book" panose="02000604040000020004" pitchFamily="2" charset="0"/>
              </a:defRPr>
            </a:lvl1pPr>
          </a:lstStyle>
          <a:p>
            <a:pPr lvl="0"/>
            <a:r>
              <a:rPr lang="en-US"/>
              <a:t>Update placeholder text here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7E28A04-B2B6-C34C-9520-B3005CF889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05875" y="-1"/>
            <a:ext cx="3286125" cy="68579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600" i="1" baseline="0"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insert photo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22D0A031-3FF7-DD44-B57B-DA9A1EE686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03514" y="1273848"/>
            <a:ext cx="3630505" cy="454961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Book" panose="02000604040000020004" pitchFamily="2" charset="0"/>
              </a:defRPr>
            </a:lvl1pPr>
          </a:lstStyle>
          <a:p>
            <a:pPr lvl="0"/>
            <a:r>
              <a:rPr lang="en-US"/>
              <a:t>Update placeholder text here</a:t>
            </a:r>
          </a:p>
        </p:txBody>
      </p:sp>
    </p:spTree>
    <p:extLst>
      <p:ext uri="{BB962C8B-B14F-4D97-AF65-F5344CB8AC3E}">
        <p14:creationId xmlns:p14="http://schemas.microsoft.com/office/powerpoint/2010/main" val="1124643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20F48C2-BB59-424D-9910-2F8C1E47C4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7326" y="327657"/>
            <a:ext cx="10531092" cy="5164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0" i="0" baseline="0">
                <a:solidFill>
                  <a:srgbClr val="168155"/>
                </a:solidFill>
                <a:latin typeface="Gotham Medium" panose="02000604030000020004" pitchFamily="2" charset="0"/>
              </a:defRPr>
            </a:lvl1pPr>
          </a:lstStyle>
          <a:p>
            <a:r>
              <a:rPr lang="en-US"/>
              <a:t>PAGE HEADLINE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6F2301D-DB3E-8441-B65F-0A533C5F5B40}"/>
              </a:ext>
            </a:extLst>
          </p:cNvPr>
          <p:cNvCxnSpPr>
            <a:cxnSpLocks/>
          </p:cNvCxnSpPr>
          <p:nvPr userDrawn="1"/>
        </p:nvCxnSpPr>
        <p:spPr>
          <a:xfrm>
            <a:off x="1156645" y="1034539"/>
            <a:ext cx="10531092" cy="0"/>
          </a:xfrm>
          <a:prstGeom prst="line">
            <a:avLst/>
          </a:prstGeom>
          <a:ln w="9525" cmpd="sng">
            <a:solidFill>
              <a:srgbClr val="8081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EBC75E62-9B43-4445-854A-6D6B52AB34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29400" y="1225021"/>
            <a:ext cx="5059018" cy="45297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600" i="1" baseline="0"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insert photo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EFEE2990-8397-3346-8ACA-93B14CCB22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22939" y="1225021"/>
            <a:ext cx="5059018" cy="45297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600" i="1" baseline="0"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1363430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7E28A04-B2B6-C34C-9520-B3005CF889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5976" y="-95692"/>
            <a:ext cx="3066997" cy="37044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600" i="1" baseline="0"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insert photo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ECE3D815-D6F3-3349-8800-354AD0D28EF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75974" y="3704493"/>
            <a:ext cx="3066997" cy="32492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600" i="1" baseline="0"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insert photo</a:t>
            </a:r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54A526CE-6ECA-2449-A78C-01AA93C246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6989" y="3249202"/>
            <a:ext cx="2991023" cy="37044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600" i="1" baseline="0"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insert photo</a:t>
            </a:r>
          </a:p>
        </p:txBody>
      </p:sp>
      <p:sp>
        <p:nvSpPr>
          <p:cNvPr id="12" name="Picture Placeholder 15">
            <a:extLst>
              <a:ext uri="{FF2B5EF4-FFF2-40B4-BE49-F238E27FC236}">
                <a16:creationId xmlns:a16="http://schemas.microsoft.com/office/drawing/2014/main" id="{3E5D4E51-E78B-D14D-B377-A8F34C9DA2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66992" y="-95692"/>
            <a:ext cx="2991023" cy="32554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600" i="1" baseline="0"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insert photo</a:t>
            </a:r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326A2EAD-77EF-0746-BDEE-C2E1E3164D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33983" y="-95692"/>
            <a:ext cx="2991023" cy="37044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600" i="1" baseline="0"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insert photo</a:t>
            </a:r>
          </a:p>
        </p:txBody>
      </p:sp>
      <p:sp>
        <p:nvSpPr>
          <p:cNvPr id="14" name="Picture Placeholder 15">
            <a:extLst>
              <a:ext uri="{FF2B5EF4-FFF2-40B4-BE49-F238E27FC236}">
                <a16:creationId xmlns:a16="http://schemas.microsoft.com/office/drawing/2014/main" id="{64A69F32-2EB3-294F-BF48-25125216045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33983" y="3704492"/>
            <a:ext cx="2991023" cy="32492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600" i="1" baseline="0"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insert photo</a:t>
            </a: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ECADB63D-8F9A-B94A-8CD5-33DA89FD747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00975" y="3249202"/>
            <a:ext cx="3066992" cy="37044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600" i="1" baseline="0"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insert photo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4471BE53-BA93-C146-8181-470FB93423E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00976" y="-95692"/>
            <a:ext cx="3066992" cy="32491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600" i="1" baseline="0"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5795447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7E28A04-B2B6-C34C-9520-B3005CF889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5976" y="-95692"/>
            <a:ext cx="12345948" cy="70387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600" i="1" baseline="0"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2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7094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08864-51DD-4D00-A3A3-48E0517147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6242C0-C3CC-441B-B5E7-7CBCF92869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DFCC8-090B-4C75-A4B3-00008D2379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06213F-3589-414B-95AD-5517BABF4083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16E0A-7B14-4DAB-BA10-0F85A0F3A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50A12-45B3-48B4-85EC-20B2B0FC8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27A1-5229-4A8D-944F-E286BBE4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46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2">
    <p:bg>
      <p:bgPr>
        <a:solidFill>
          <a:srgbClr val="27A9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95FFBF3-8BF6-CF46-9318-73AFC2375E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4540" y="365125"/>
            <a:ext cx="6573795" cy="5986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i="0">
                <a:latin typeface="Gotham Medium" panose="02000604030000020004" pitchFamily="2" charset="0"/>
              </a:defRPr>
            </a:lvl1pPr>
          </a:lstStyle>
          <a:p>
            <a:r>
              <a:rPr lang="en-US"/>
              <a:t>USE ALL CAPS FOR TITLE SLIDES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AA6866-A1F7-5E45-A627-B46DC3E108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73068"/>
            <a:ext cx="2916195" cy="445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405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EB0D5-1670-4C54-ABC9-AB2CF5D23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7CC21-3DC5-4412-A525-BFD71C8FB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85A84-8B72-4807-BF5A-CAA73ED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06213F-3589-414B-95AD-5517BABF4083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88435-9242-4453-B2D2-0F0371FE0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DEAFA-D067-4AC2-9FEF-63671E17F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27A1-5229-4A8D-944F-E286BBE4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208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7A2F8-DDB7-448F-8F8C-31441D244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3D008-C6B7-4A5B-8461-B01E1DF09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77EEF-8AA4-495D-8B36-AEB31EAA6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06213F-3589-414B-95AD-5517BABF4083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F31E6-6A74-405C-B436-B3D33CEE4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71E09-64D3-43F8-AA93-77828FE07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27A1-5229-4A8D-944F-E286BBE4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4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78EFD-5520-4888-B0B0-F4B89FE08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68F02-5F04-469B-8F6F-719C2D518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F1B29C-8ED8-44A1-872F-399AB71DF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665718-8CC5-4FDC-A3B8-A08BB05D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06213F-3589-414B-95AD-5517BABF4083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9A0F04-A6DF-4036-B360-2441608D9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18A3A4-486A-497D-9667-C7F7E7F74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27A1-5229-4A8D-944F-E286BBE4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085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8487A-981D-45F8-BB4F-3C4FA7DAC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AD8E31-FB40-4B00-965C-24632CF88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6F8C96-F038-406E-AE81-255510CB02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2CD4CD-C63E-4CF7-B764-10A07777B9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DD2FF2-CA4B-4217-9CB8-04377DE15D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B6F2C3-E1D4-4753-9C62-A286B60C7B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06213F-3589-414B-95AD-5517BABF4083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1832F8-5A69-4632-9BB0-E81271ADA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8B72-4F2A-411D-BB2B-C875E8C8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27A1-5229-4A8D-944F-E286BBE4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176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1E5FC-CA12-4463-B4DD-7950BD76E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9C2064-AEC9-4FB4-8F21-67696BFEBA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06213F-3589-414B-95AD-5517BABF4083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CFB518-6036-4449-811C-40F9CB3DD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EBF67E-9108-44D1-B0B8-378482D46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27A1-5229-4A8D-944F-E286BBE4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349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62D003-D839-49E5-8E3B-A48E949AF4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06213F-3589-414B-95AD-5517BABF4083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D78EEC-C775-4211-B6A7-DF79765EB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2B74EB-3729-4E45-A147-0A818DA41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27A1-5229-4A8D-944F-E286BBE4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462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2FD40-2466-428B-BA40-1E932EE52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F1E37-FFDD-4C6E-88D3-33ACCBA00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B44AA7-21EB-4096-89E7-424370B6A5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8A1F03-A451-4585-AC46-BC6016694D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06213F-3589-414B-95AD-5517BABF4083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60B8B8-21B7-4B79-95FC-30CCC5C35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307DFE-ADD3-4C9D-85C6-E9281638B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27A1-5229-4A8D-944F-E286BBE4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113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60A4F-AEA3-45A6-998D-3314D4A10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6ED1CF-AEA5-4159-8CF9-56FE612DB3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C6F96F-0F09-454C-969D-AC69042509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3A67C0-1026-4FAF-A891-707B9F4412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06213F-3589-414B-95AD-5517BABF4083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4767A-1205-4420-8F6F-176A4DB3B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28BF5-E912-4C65-A7DC-6982DBD10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27A1-5229-4A8D-944F-E286BBE4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3844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90B2A-1D7C-4AF8-B0EF-082BDAF94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5D0260-AA6B-4A18-8A6C-5555F2BCD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927D3-80A5-4E18-93DF-45C8527A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06213F-3589-414B-95AD-5517BABF4083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308BE-0897-4169-A172-B86FC03FC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CDBE8-6022-43DE-8CF2-017DF5045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27A1-5229-4A8D-944F-E286BBE4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217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181B33-C8B7-4509-9697-FDC07634C7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88607B-74CD-4961-9E79-C9B0530C60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3C93B-4790-4A8C-9C5F-AC14280234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06213F-3589-414B-95AD-5517BABF4083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E50EF-BA1F-481F-A662-DEE05BB45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E231F-D6A4-4DB7-8FA0-2482D6E25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27A1-5229-4A8D-944F-E286BBE4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133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3">
    <p:bg>
      <p:bgPr>
        <a:solidFill>
          <a:srgbClr val="5DB9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95FFBF3-8BF6-CF46-9318-73AFC2375E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4540" y="365125"/>
            <a:ext cx="6573795" cy="5986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i="0">
                <a:latin typeface="Gotham Medium" panose="02000604030000020004" pitchFamily="2" charset="0"/>
              </a:defRPr>
            </a:lvl1pPr>
          </a:lstStyle>
          <a:p>
            <a:r>
              <a:rPr lang="en-US"/>
              <a:t>USE ALL CAPS FOR TITLE SLIDES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AA6866-A1F7-5E45-A627-B46DC3E108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73068"/>
            <a:ext cx="2916195" cy="445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31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95FFBF3-8BF6-CF46-9318-73AFC2375E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4540" y="365125"/>
            <a:ext cx="6573795" cy="5986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i="0" baseline="0">
                <a:solidFill>
                  <a:srgbClr val="168155"/>
                </a:solidFill>
                <a:latin typeface="Gotham Medium" panose="02000604030000020004" pitchFamily="2" charset="0"/>
              </a:defRPr>
            </a:lvl1pPr>
          </a:lstStyle>
          <a:p>
            <a:r>
              <a:rPr lang="en-US"/>
              <a:t>USE ALL CAPS FOR TITLE SLIDES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AA6866-A1F7-5E45-A627-B46DC3E108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73068"/>
            <a:ext cx="2916195" cy="445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447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Slid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0FF6F3-519C-915A-434F-B2FDB121A9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hite logo with black background&#10;&#10;Description automatically generated">
            <a:extLst>
              <a:ext uri="{FF2B5EF4-FFF2-40B4-BE49-F238E27FC236}">
                <a16:creationId xmlns:a16="http://schemas.microsoft.com/office/drawing/2014/main" id="{EB1DD1CE-1F51-B1D4-FD33-4B1E47DA15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3806" y="1224903"/>
            <a:ext cx="4558031" cy="4558031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95FFBF3-8BF6-CF46-9318-73AFC2375E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4540" y="365125"/>
            <a:ext cx="6573795" cy="5986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i="0" baseline="0">
                <a:solidFill>
                  <a:schemeClr val="bg1"/>
                </a:solidFill>
                <a:latin typeface="Gotham Medium" panose="02000604030000020004" pitchFamily="2" charset="0"/>
              </a:defRPr>
            </a:lvl1pPr>
          </a:lstStyle>
          <a:p>
            <a:r>
              <a:rPr lang="en-US" dirty="0"/>
              <a:t>USE ALL CAPS FOR TITLE SLIDES</a:t>
            </a:r>
          </a:p>
        </p:txBody>
      </p:sp>
    </p:spTree>
    <p:extLst>
      <p:ext uri="{BB962C8B-B14F-4D97-AF65-F5344CB8AC3E}">
        <p14:creationId xmlns:p14="http://schemas.microsoft.com/office/powerpoint/2010/main" val="3378551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with Image">
    <p:bg>
      <p:bgPr>
        <a:solidFill>
          <a:srgbClr val="27A9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42454E-DFB7-CD46-B439-BE52506E19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01265" y="-10633"/>
            <a:ext cx="6190735" cy="6858000"/>
          </a:xfrm>
          <a:prstGeom prst="rect">
            <a:avLst/>
          </a:prstGeom>
        </p:spPr>
        <p:txBody>
          <a:bodyPr/>
          <a:lstStyle>
            <a:lvl1pPr algn="ctr">
              <a:defRPr i="1"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INSERT IMAGE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95FFBF3-8BF6-CF46-9318-73AFC2375E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413" y="510304"/>
            <a:ext cx="5201907" cy="3072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baseline="0">
                <a:solidFill>
                  <a:schemeClr val="tx1"/>
                </a:solidFill>
                <a:latin typeface="Gotham Bold" panose="02000604030000020004" pitchFamily="2" charset="0"/>
              </a:defRPr>
            </a:lvl1pPr>
          </a:lstStyle>
          <a:p>
            <a:r>
              <a:rPr lang="en-US"/>
              <a:t>USE ALL CAPS FOR TITLE SLIDES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610954-CEE3-724E-AD02-1D9AA43540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28466" y="4507909"/>
            <a:ext cx="37338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160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1D66218-CF8C-094D-B030-8CA6279895BC}"/>
              </a:ext>
            </a:extLst>
          </p:cNvPr>
          <p:cNvSpPr/>
          <p:nvPr userDrawn="1"/>
        </p:nvSpPr>
        <p:spPr>
          <a:xfrm rot="5400000">
            <a:off x="5619094" y="-5627168"/>
            <a:ext cx="953813" cy="12192000"/>
          </a:xfrm>
          <a:prstGeom prst="rect">
            <a:avLst/>
          </a:prstGeom>
          <a:solidFill>
            <a:srgbClr val="056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20F48C2-BB59-424D-9910-2F8C1E47C4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84" y="210631"/>
            <a:ext cx="11890788" cy="5164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0" i="0" baseline="0">
                <a:solidFill>
                  <a:schemeClr val="bg1"/>
                </a:solidFill>
                <a:latin typeface="Gotham Medium" panose="02000604030000020004" pitchFamily="2" charset="0"/>
              </a:defRPr>
            </a:lvl1pPr>
          </a:lstStyle>
          <a:p>
            <a:r>
              <a:rPr lang="en-US" dirty="0"/>
              <a:t>PAGE HEADLINE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75E0C3A-9CEF-3B41-8ADF-D88F0BB376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077" y="1225021"/>
            <a:ext cx="10969711" cy="4549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 panose="02000604040000020004" pitchFamily="2" charset="0"/>
              </a:defRPr>
            </a:lvl1pPr>
          </a:lstStyle>
          <a:p>
            <a:pPr lvl="0"/>
            <a:r>
              <a:rPr lang="en-US"/>
              <a:t>Update placeholder text here</a:t>
            </a:r>
          </a:p>
        </p:txBody>
      </p:sp>
    </p:spTree>
    <p:extLst>
      <p:ext uri="{BB962C8B-B14F-4D97-AF65-F5344CB8AC3E}">
        <p14:creationId xmlns:p14="http://schemas.microsoft.com/office/powerpoint/2010/main" val="50404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75E0C3A-9CEF-3B41-8ADF-D88F0BB376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077" y="1225021"/>
            <a:ext cx="5065682" cy="3592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0" i="0" baseline="0">
                <a:latin typeface="Gotham Medium" panose="02000604030000020004" pitchFamily="2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FB284-1B17-B94E-B7D5-27057DE1A7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436" y="1774732"/>
            <a:ext cx="5065221" cy="4116479"/>
          </a:xfrm>
          <a:prstGeom prst="rect">
            <a:avLst/>
          </a:prstGeom>
        </p:spPr>
        <p:txBody>
          <a:bodyPr/>
          <a:lstStyle>
            <a:lvl1pPr>
              <a:defRPr sz="18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 panose="02000604040000020004" pitchFamily="2" charset="0"/>
              </a:defRPr>
            </a:lvl1pPr>
          </a:lstStyle>
          <a:p>
            <a:pPr lvl="0"/>
            <a:r>
              <a:rPr lang="en-US" dirty="0"/>
              <a:t>Update placeholder text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A9169761-92DC-F14E-9AEC-2704F7ACD1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24264" y="1225021"/>
            <a:ext cx="5065682" cy="3592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0" i="0" baseline="0">
                <a:latin typeface="Gotham Medium" panose="02000604030000020004" pitchFamily="2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04B3BD8-B594-B44D-8A77-C85772D106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24623" y="1774732"/>
            <a:ext cx="5065221" cy="4116479"/>
          </a:xfrm>
          <a:prstGeom prst="rect">
            <a:avLst/>
          </a:prstGeom>
        </p:spPr>
        <p:txBody>
          <a:bodyPr/>
          <a:lstStyle>
            <a:lvl1pPr>
              <a:defRPr sz="18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 panose="02000604040000020004" pitchFamily="2" charset="0"/>
              </a:defRPr>
            </a:lvl1pPr>
          </a:lstStyle>
          <a:p>
            <a:pPr lvl="0"/>
            <a:r>
              <a:rPr lang="en-US"/>
              <a:t>Update placeholder text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3A7BC5-B43A-F847-8A1A-DD0529F6B5A1}"/>
              </a:ext>
            </a:extLst>
          </p:cNvPr>
          <p:cNvSpPr/>
          <p:nvPr userDrawn="1"/>
        </p:nvSpPr>
        <p:spPr>
          <a:xfrm rot="5400000">
            <a:off x="5619093" y="-5619093"/>
            <a:ext cx="953813" cy="12192000"/>
          </a:xfrm>
          <a:prstGeom prst="rect">
            <a:avLst/>
          </a:prstGeom>
          <a:solidFill>
            <a:srgbClr val="056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F30E1AD9-F17D-0B4D-98A7-1D2DC43A5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84" y="210312"/>
            <a:ext cx="11867639" cy="5164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0" i="0" baseline="0">
                <a:solidFill>
                  <a:schemeClr val="bg1"/>
                </a:solidFill>
                <a:latin typeface="Gotham Medium" panose="02000604030000020004" pitchFamily="2" charset="0"/>
              </a:defRPr>
            </a:lvl1pPr>
          </a:lstStyle>
          <a:p>
            <a:r>
              <a:rPr lang="en-US" dirty="0"/>
              <a:t>PAGE HEADLINE</a:t>
            </a:r>
          </a:p>
        </p:txBody>
      </p:sp>
    </p:spTree>
    <p:extLst>
      <p:ext uri="{BB962C8B-B14F-4D97-AF65-F5344CB8AC3E}">
        <p14:creationId xmlns:p14="http://schemas.microsoft.com/office/powerpoint/2010/main" val="3372026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1D66218-CF8C-094D-B030-8CA6279895BC}"/>
              </a:ext>
            </a:extLst>
          </p:cNvPr>
          <p:cNvSpPr/>
          <p:nvPr userDrawn="1"/>
        </p:nvSpPr>
        <p:spPr>
          <a:xfrm rot="5400000">
            <a:off x="5619093" y="-5619093"/>
            <a:ext cx="953813" cy="12192000"/>
          </a:xfrm>
          <a:prstGeom prst="rect">
            <a:avLst/>
          </a:prstGeom>
          <a:solidFill>
            <a:srgbClr val="056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20F48C2-BB59-424D-9910-2F8C1E47C4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84" y="210312"/>
            <a:ext cx="11902363" cy="5164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0" i="0" baseline="0">
                <a:solidFill>
                  <a:schemeClr val="bg1"/>
                </a:solidFill>
                <a:latin typeface="Gotham Medium" panose="02000604030000020004" pitchFamily="2" charset="0"/>
              </a:defRPr>
            </a:lvl1pPr>
          </a:lstStyle>
          <a:p>
            <a:r>
              <a:rPr lang="en-US" dirty="0"/>
              <a:t>PAGE HEADLINE</a:t>
            </a:r>
          </a:p>
        </p:txBody>
      </p:sp>
    </p:spTree>
    <p:extLst>
      <p:ext uri="{BB962C8B-B14F-4D97-AF65-F5344CB8AC3E}">
        <p14:creationId xmlns:p14="http://schemas.microsoft.com/office/powerpoint/2010/main" val="4150356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6.emf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78E5943B-29A6-9D93-0411-6DC72329390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72" y="6040445"/>
            <a:ext cx="1216408" cy="59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1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704" r:id="rId5"/>
    <p:sldLayoutId id="2147483665" r:id="rId6"/>
    <p:sldLayoutId id="2147483666" r:id="rId7"/>
    <p:sldLayoutId id="2147483667" r:id="rId8"/>
    <p:sldLayoutId id="2147483691" r:id="rId9"/>
    <p:sldLayoutId id="2147483686" r:id="rId10"/>
    <p:sldLayoutId id="2147483689" r:id="rId11"/>
    <p:sldLayoutId id="2147483687" r:id="rId12"/>
    <p:sldLayoutId id="2147483688" r:id="rId13"/>
    <p:sldLayoutId id="2147483670" r:id="rId14"/>
    <p:sldLayoutId id="2147483671" r:id="rId15"/>
    <p:sldLayoutId id="2147483672" r:id="rId16"/>
    <p:sldLayoutId id="2147483673" r:id="rId17"/>
    <p:sldLayoutId id="2147483705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baseline="0">
          <a:solidFill>
            <a:schemeClr val="bg1"/>
          </a:solidFill>
          <a:latin typeface="Gotham Rounded Bold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 baseline="0">
          <a:solidFill>
            <a:schemeClr val="tx1"/>
          </a:solidFill>
          <a:latin typeface="Gotham Book" panose="02000604040000020004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 baseline="0">
          <a:solidFill>
            <a:schemeClr val="tx1"/>
          </a:solidFill>
          <a:latin typeface="Gotham Book" panose="02000604040000020004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 baseline="0">
          <a:solidFill>
            <a:schemeClr val="tx1"/>
          </a:solidFill>
          <a:latin typeface="Gotham Book" panose="02000604040000020004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 baseline="0">
          <a:solidFill>
            <a:schemeClr val="tx1"/>
          </a:solidFill>
          <a:latin typeface="Gotham Book" panose="02000604040000020004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 baseline="0">
          <a:solidFill>
            <a:schemeClr val="tx1"/>
          </a:solidFill>
          <a:latin typeface="Gotham Book" panose="0200060404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CB1AE-5999-4F69-8B0A-2D2F327EA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D27A1-5229-4A8D-944F-E286BBE465E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0F2745-F4C1-4AE3-863B-8EF323551BE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921" y="-5984227"/>
            <a:ext cx="7197333" cy="8178787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804CBE-6ADF-483F-A7F7-069A4D773B7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4256" y="1052657"/>
            <a:ext cx="2816352" cy="3200400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247297-5D42-485F-9D51-DCF2BBD803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305" y="5040745"/>
            <a:ext cx="2816352" cy="3200400"/>
          </a:xfrm>
          <a:prstGeom prst="rect">
            <a:avLst/>
          </a:prstGeom>
          <a:noFill/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3CBAFFC-91C1-4D2C-98E0-9014C8D78B7F}"/>
              </a:ext>
            </a:extLst>
          </p:cNvPr>
          <p:cNvSpPr txBox="1">
            <a:spLocks/>
          </p:cNvSpPr>
          <p:nvPr userDrawn="1"/>
        </p:nvSpPr>
        <p:spPr>
          <a:xfrm>
            <a:off x="164023" y="391885"/>
            <a:ext cx="4256314" cy="1012806"/>
          </a:xfrm>
          <a:prstGeom prst="rect">
            <a:avLst/>
          </a:prstGeom>
          <a:solidFill>
            <a:srgbClr val="FFFFFF">
              <a:alpha val="10000"/>
            </a:srgbClr>
          </a:solidFill>
          <a:ln w="25400" cap="sq">
            <a:solidFill>
              <a:schemeClr val="bg1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Gotham Medium" panose="02000604030000020004" pitchFamily="2" charset="0"/>
              </a:rPr>
              <a:t>Overview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CBEECF-C5D9-4943-B43E-3364328887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2432" y="6057004"/>
            <a:ext cx="317976" cy="48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18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3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4F_771D137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9DD3B8-DAD0-895E-C3F2-EE266A7067F7}"/>
              </a:ext>
            </a:extLst>
          </p:cNvPr>
          <p:cNvSpPr txBox="1"/>
          <p:nvPr/>
        </p:nvSpPr>
        <p:spPr>
          <a:xfrm>
            <a:off x="1884964" y="2644170"/>
            <a:ext cx="10991850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latin typeface="Gotham Medium"/>
              </a:rPr>
              <a:t>WELCOME!</a:t>
            </a:r>
          </a:p>
        </p:txBody>
      </p:sp>
    </p:spTree>
    <p:extLst>
      <p:ext uri="{BB962C8B-B14F-4D97-AF65-F5344CB8AC3E}">
        <p14:creationId xmlns:p14="http://schemas.microsoft.com/office/powerpoint/2010/main" val="181172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88BBD-3061-4473-9BDB-E1EBE483C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" y="210312"/>
            <a:ext cx="12300966" cy="516401"/>
          </a:xfrm>
          <a:prstGeom prst="rect">
            <a:avLst/>
          </a:prstGeom>
        </p:spPr>
        <p:txBody>
          <a:bodyPr/>
          <a:lstStyle/>
          <a:p>
            <a:r>
              <a:rPr lang="en-US" spc="-80" dirty="0"/>
              <a:t>RURAL INFRASTRUCTURE ACCESS EXAMPLE</a:t>
            </a:r>
          </a:p>
        </p:txBody>
      </p:sp>
      <p:pic>
        <p:nvPicPr>
          <p:cNvPr id="10" name="Picture 9" descr="A aerial view of a neighborhood&#10;&#10;Description automatically generated">
            <a:extLst>
              <a:ext uri="{FF2B5EF4-FFF2-40B4-BE49-F238E27FC236}">
                <a16:creationId xmlns:a16="http://schemas.microsoft.com/office/drawing/2014/main" id="{073A26AF-4615-35CA-C13F-5DB7803FD5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53"/>
          <a:stretch/>
        </p:blipFill>
        <p:spPr>
          <a:xfrm>
            <a:off x="0" y="940158"/>
            <a:ext cx="12192000" cy="5917842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29E79DD-F253-8A68-1E50-CF1578800486}"/>
              </a:ext>
            </a:extLst>
          </p:cNvPr>
          <p:cNvSpPr txBox="1">
            <a:spLocks/>
          </p:cNvSpPr>
          <p:nvPr/>
        </p:nvSpPr>
        <p:spPr>
          <a:xfrm>
            <a:off x="959227" y="2801402"/>
            <a:ext cx="10273547" cy="1757077"/>
          </a:xfrm>
          <a:prstGeom prst="roundRect">
            <a:avLst/>
          </a:prstGeom>
          <a:solidFill>
            <a:srgbClr val="FFFFFF">
              <a:alpha val="69804"/>
            </a:srgbClr>
          </a:solidFill>
        </p:spPr>
        <p:txBody>
          <a:bodyPr wrap="square" lIns="274320" tIns="182880" rIns="274320" bIns="18288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 baseline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 baseline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 baseline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 baseline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>
                <a:solidFill>
                  <a:schemeClr val="tx1"/>
                </a:solidFill>
                <a:effectLst>
                  <a:outerShdw blurRad="50800" dist="50800" algn="tl" rotWithShape="0">
                    <a:schemeClr val="bg1"/>
                  </a:outerShdw>
                </a:effectLst>
                <a:latin typeface="Gotham Medium" panose="02000604030000020004" pitchFamily="2" charset="0"/>
              </a:rPr>
              <a:t>A new subdivision with detached single family homes needs streets</a:t>
            </a:r>
          </a:p>
        </p:txBody>
      </p:sp>
      <p:pic>
        <p:nvPicPr>
          <p:cNvPr id="3" name="Picture 2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6377ACDD-B7B8-7F58-831A-06AFD0C08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" y="6097932"/>
            <a:ext cx="1216152" cy="5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190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88BBD-3061-4473-9BDB-E1EBE483C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" y="210312"/>
            <a:ext cx="11913938" cy="51640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NEW SINGLE FAMILY SUBDIVISION</a:t>
            </a:r>
          </a:p>
        </p:txBody>
      </p:sp>
      <p:pic>
        <p:nvPicPr>
          <p:cNvPr id="5" name="Picture 4" descr="A black background with white lines&#10;&#10;Description automatically generated">
            <a:extLst>
              <a:ext uri="{FF2B5EF4-FFF2-40B4-BE49-F238E27FC236}">
                <a16:creationId xmlns:a16="http://schemas.microsoft.com/office/drawing/2014/main" id="{8A8A1830-1FCB-0EE4-840C-DB92EB4885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56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onstruction site with a crane&#10;&#10;Description automatically generated">
            <a:extLst>
              <a:ext uri="{FF2B5EF4-FFF2-40B4-BE49-F238E27FC236}">
                <a16:creationId xmlns:a16="http://schemas.microsoft.com/office/drawing/2014/main" id="{2787A289-146C-631B-065F-0426183413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4"/>
          <a:stretch/>
        </p:blipFill>
        <p:spPr>
          <a:xfrm>
            <a:off x="0" y="927278"/>
            <a:ext cx="12192000" cy="59307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488BBD-3061-4473-9BDB-E1EBE483C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3" y="210312"/>
            <a:ext cx="12558141" cy="516401"/>
          </a:xfrm>
          <a:prstGeom prst="rect">
            <a:avLst/>
          </a:prstGeom>
        </p:spPr>
        <p:txBody>
          <a:bodyPr/>
          <a:lstStyle/>
          <a:p>
            <a:r>
              <a:rPr lang="en-US" spc="-80" dirty="0"/>
              <a:t>URBAN INFRASTRUCTURE ACCESS EXAMPLE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A759420-CD87-F662-7B58-96C69C9E8D0F}"/>
              </a:ext>
            </a:extLst>
          </p:cNvPr>
          <p:cNvSpPr txBox="1">
            <a:spLocks/>
          </p:cNvSpPr>
          <p:nvPr/>
        </p:nvSpPr>
        <p:spPr>
          <a:xfrm>
            <a:off x="920779" y="1876234"/>
            <a:ext cx="10273547" cy="3105531"/>
          </a:xfrm>
          <a:prstGeom prst="roundRect">
            <a:avLst/>
          </a:prstGeom>
          <a:solidFill>
            <a:srgbClr val="FFFFFF">
              <a:alpha val="69804"/>
            </a:srgbClr>
          </a:solidFill>
        </p:spPr>
        <p:txBody>
          <a:bodyPr wrap="square" lIns="274320" tIns="182880" rIns="274320" bIns="18288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 baseline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 baseline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 baseline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 baseline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>
                <a:solidFill>
                  <a:schemeClr val="tx1"/>
                </a:solidFill>
                <a:effectLst>
                  <a:outerShdw blurRad="50800" dist="50800" algn="tl" rotWithShape="0">
                    <a:schemeClr val="bg1"/>
                  </a:outerShdw>
                </a:effectLst>
                <a:latin typeface="Gotham Medium" panose="02000604030000020004" pitchFamily="2" charset="0"/>
              </a:rPr>
              <a:t>A new construction workforce housing development in a revitalizing neighborhood needs to replace a storm sewer system</a:t>
            </a:r>
          </a:p>
        </p:txBody>
      </p:sp>
      <p:pic>
        <p:nvPicPr>
          <p:cNvPr id="3" name="Picture 2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6BE0926C-8721-DA58-E037-207C8047B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" y="6097932"/>
            <a:ext cx="1216152" cy="5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29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88BBD-3061-4473-9BDB-E1EBE483C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3" y="210312"/>
            <a:ext cx="13125559" cy="516401"/>
          </a:xfrm>
          <a:prstGeom prst="rect">
            <a:avLst/>
          </a:prstGeom>
        </p:spPr>
        <p:txBody>
          <a:bodyPr/>
          <a:lstStyle/>
          <a:p>
            <a:r>
              <a:rPr lang="en-US" spc="-80" dirty="0"/>
              <a:t>WORKFORCE HOUSING NEW CONSTRUCTION</a:t>
            </a:r>
          </a:p>
        </p:txBody>
      </p:sp>
      <p:pic>
        <p:nvPicPr>
          <p:cNvPr id="10" name="Picture 9" descr="A black background with white lines&#10;&#10;Description automatically generated">
            <a:extLst>
              <a:ext uri="{FF2B5EF4-FFF2-40B4-BE49-F238E27FC236}">
                <a16:creationId xmlns:a16="http://schemas.microsoft.com/office/drawing/2014/main" id="{0913BB5D-4C41-4E74-42F9-678785737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38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ow of houses with white pillars&#10;&#10;Description automatically generated">
            <a:extLst>
              <a:ext uri="{FF2B5EF4-FFF2-40B4-BE49-F238E27FC236}">
                <a16:creationId xmlns:a16="http://schemas.microsoft.com/office/drawing/2014/main" id="{069242EC-4E9E-A525-8021-D9355668C6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t="25625" b="6274"/>
          <a:stretch/>
        </p:blipFill>
        <p:spPr>
          <a:xfrm>
            <a:off x="1" y="838200"/>
            <a:ext cx="12192000" cy="6019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04C39E3-36CB-84A6-5644-7688717AB126}"/>
              </a:ext>
            </a:extLst>
          </p:cNvPr>
          <p:cNvSpPr/>
          <p:nvPr/>
        </p:nvSpPr>
        <p:spPr>
          <a:xfrm>
            <a:off x="1" y="0"/>
            <a:ext cx="12192000" cy="1385888"/>
          </a:xfrm>
          <a:prstGeom prst="rect">
            <a:avLst/>
          </a:prstGeom>
          <a:solidFill>
            <a:srgbClr val="056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488BBD-3061-4473-9BDB-E1EBE483C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22" y="138875"/>
            <a:ext cx="11972355" cy="51640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SMALL COMMUNITY INFRASTRUCTURE ACCESS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18F00-4670-D54C-0674-E2D2352BCE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5019" y="2127176"/>
            <a:ext cx="10273547" cy="3105531"/>
          </a:xfrm>
          <a:prstGeom prst="roundRect">
            <a:avLst/>
          </a:prstGeom>
          <a:solidFill>
            <a:srgbClr val="FFFFFF">
              <a:alpha val="69804"/>
            </a:srgbClr>
          </a:solidFill>
        </p:spPr>
        <p:txBody>
          <a:bodyPr wrap="square" lIns="274320" tIns="182880" rIns="274320" bIns="182880" rtlCol="0" anchor="ctr">
            <a:sp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  <a:effectLst>
                  <a:outerShdw blurRad="50800" dist="50800" algn="tl" rotWithShape="0">
                    <a:schemeClr val="bg1"/>
                  </a:outerShdw>
                </a:effectLst>
                <a:latin typeface="Gotham Medium" panose="02000604030000020004" pitchFamily="2" charset="0"/>
              </a:rPr>
              <a:t>A large middle-income condominium needs curbs, gutters, sidewalks and streetlights</a:t>
            </a:r>
          </a:p>
        </p:txBody>
      </p:sp>
      <p:pic>
        <p:nvPicPr>
          <p:cNvPr id="5" name="Picture 4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33B94DA2-5A44-007F-DA00-D85457F00E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" y="6097932"/>
            <a:ext cx="1216152" cy="5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60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88BBD-3061-4473-9BDB-E1EBE483C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" y="210312"/>
            <a:ext cx="11913938" cy="51640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MIDDLE-INCOME CONDOMINIUM</a:t>
            </a:r>
          </a:p>
        </p:txBody>
      </p:sp>
      <p:pic>
        <p:nvPicPr>
          <p:cNvPr id="11" name="Picture 10" descr="A black background with white lines&#10;&#10;Description automatically generated">
            <a:extLst>
              <a:ext uri="{FF2B5EF4-FFF2-40B4-BE49-F238E27FC236}">
                <a16:creationId xmlns:a16="http://schemas.microsoft.com/office/drawing/2014/main" id="{66501471-155F-B7D0-A1CB-25916E424F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58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0" descr="A black circle with a blue line&#10;&#10;Description automatically generated">
            <a:extLst>
              <a:ext uri="{FF2B5EF4-FFF2-40B4-BE49-F238E27FC236}">
                <a16:creationId xmlns:a16="http://schemas.microsoft.com/office/drawing/2014/main" id="{E839C2ED-FA7F-9969-F672-D4909EEB0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90" y="1113735"/>
            <a:ext cx="5744265" cy="5744265"/>
          </a:xfrm>
          <a:prstGeom prst="rect">
            <a:avLst/>
          </a:prstGeom>
        </p:spPr>
      </p:pic>
      <p:pic>
        <p:nvPicPr>
          <p:cNvPr id="81" name="1" descr="A blue and black circle with a pointed top&#10;&#10;Description automatically generated">
            <a:extLst>
              <a:ext uri="{FF2B5EF4-FFF2-40B4-BE49-F238E27FC236}">
                <a16:creationId xmlns:a16="http://schemas.microsoft.com/office/drawing/2014/main" id="{62610A1B-2E3A-4D17-3B5E-AEC98A0860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90" y="1113735"/>
            <a:ext cx="5744265" cy="5744265"/>
          </a:xfrm>
          <a:prstGeom prst="rect">
            <a:avLst/>
          </a:prstGeom>
        </p:spPr>
      </p:pic>
      <p:pic>
        <p:nvPicPr>
          <p:cNvPr id="83" name="2" descr="A green and black circle with arrows&#10;&#10;Description automatically generated">
            <a:extLst>
              <a:ext uri="{FF2B5EF4-FFF2-40B4-BE49-F238E27FC236}">
                <a16:creationId xmlns:a16="http://schemas.microsoft.com/office/drawing/2014/main" id="{B8F0C556-AFE6-1329-E3FB-838A0BD8F4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90" y="1113735"/>
            <a:ext cx="5744265" cy="5744265"/>
          </a:xfrm>
          <a:prstGeom prst="rect">
            <a:avLst/>
          </a:prstGeom>
        </p:spPr>
      </p:pic>
      <p:pic>
        <p:nvPicPr>
          <p:cNvPr id="85" name="3" descr="A green and black circle with arrows&#10;&#10;Description automatically generated">
            <a:extLst>
              <a:ext uri="{FF2B5EF4-FFF2-40B4-BE49-F238E27FC236}">
                <a16:creationId xmlns:a16="http://schemas.microsoft.com/office/drawing/2014/main" id="{C4011C2C-8C65-517D-9248-6F553E49F6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90" y="1113735"/>
            <a:ext cx="5744265" cy="5744265"/>
          </a:xfrm>
          <a:prstGeom prst="rect">
            <a:avLst/>
          </a:prstGeom>
        </p:spPr>
      </p:pic>
      <p:pic>
        <p:nvPicPr>
          <p:cNvPr id="87" name="4" descr="A green and black circle with arrows&#10;&#10;Description automatically generated">
            <a:extLst>
              <a:ext uri="{FF2B5EF4-FFF2-40B4-BE49-F238E27FC236}">
                <a16:creationId xmlns:a16="http://schemas.microsoft.com/office/drawing/2014/main" id="{32BA30D2-187B-974A-269B-63B38005B1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90" y="1113735"/>
            <a:ext cx="5744265" cy="5744265"/>
          </a:xfrm>
          <a:prstGeom prst="rect">
            <a:avLst/>
          </a:prstGeom>
        </p:spPr>
      </p:pic>
      <p:pic>
        <p:nvPicPr>
          <p:cNvPr id="89" name="5" descr="A green and blue circular diagram&#10;&#10;Description automatically generated with medium confidence">
            <a:extLst>
              <a:ext uri="{FF2B5EF4-FFF2-40B4-BE49-F238E27FC236}">
                <a16:creationId xmlns:a16="http://schemas.microsoft.com/office/drawing/2014/main" id="{2BFEF88B-67AB-2A1F-E920-18D4B2AC39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90" y="1113735"/>
            <a:ext cx="5744265" cy="5744265"/>
          </a:xfrm>
          <a:prstGeom prst="rect">
            <a:avLst/>
          </a:prstGeom>
        </p:spPr>
      </p:pic>
      <p:pic>
        <p:nvPicPr>
          <p:cNvPr id="91" name="6" descr="A green and black circular logo&#10;&#10;Description automatically generated">
            <a:extLst>
              <a:ext uri="{FF2B5EF4-FFF2-40B4-BE49-F238E27FC236}">
                <a16:creationId xmlns:a16="http://schemas.microsoft.com/office/drawing/2014/main" id="{60B14834-1B57-BF11-F40A-3874AE8898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90" y="1113735"/>
            <a:ext cx="5744265" cy="5744265"/>
          </a:xfrm>
          <a:prstGeom prst="rect">
            <a:avLst/>
          </a:prstGeom>
        </p:spPr>
      </p:pic>
      <p:pic>
        <p:nvPicPr>
          <p:cNvPr id="93" name="7" descr="A green and black circular logo&#10;&#10;Description automatically generated">
            <a:extLst>
              <a:ext uri="{FF2B5EF4-FFF2-40B4-BE49-F238E27FC236}">
                <a16:creationId xmlns:a16="http://schemas.microsoft.com/office/drawing/2014/main" id="{BB14C6FB-FE9C-A92D-0A60-900B562659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90" y="1113735"/>
            <a:ext cx="5744265" cy="57442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3C8ABD-85C2-98C4-0C71-3DF0CCE60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IT WORKS</a:t>
            </a:r>
          </a:p>
        </p:txBody>
      </p:sp>
      <p:grpSp>
        <p:nvGrpSpPr>
          <p:cNvPr id="46" name="step 1">
            <a:extLst>
              <a:ext uri="{FF2B5EF4-FFF2-40B4-BE49-F238E27FC236}">
                <a16:creationId xmlns:a16="http://schemas.microsoft.com/office/drawing/2014/main" id="{3761C79C-8EF6-FCBE-242D-805491FBCCFC}"/>
              </a:ext>
            </a:extLst>
          </p:cNvPr>
          <p:cNvGrpSpPr/>
          <p:nvPr/>
        </p:nvGrpSpPr>
        <p:grpSpPr>
          <a:xfrm>
            <a:off x="6486024" y="2060612"/>
            <a:ext cx="5029740" cy="1338515"/>
            <a:chOff x="6486024" y="2060612"/>
            <a:chExt cx="5029740" cy="133851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B71DC5A-8E56-A2DF-68EE-EA956781BA34}"/>
                </a:ext>
              </a:extLst>
            </p:cNvPr>
            <p:cNvSpPr txBox="1"/>
            <p:nvPr/>
          </p:nvSpPr>
          <p:spPr>
            <a:xfrm>
              <a:off x="7251192" y="2075688"/>
              <a:ext cx="426457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Gotham Medium" panose="02000604030000020004" pitchFamily="2" charset="0"/>
                </a:rPr>
                <a:t>Developer selects site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A58F767-49C0-1839-2D90-CA977B352460}"/>
                </a:ext>
              </a:extLst>
            </p:cNvPr>
            <p:cNvGrpSpPr/>
            <p:nvPr/>
          </p:nvGrpSpPr>
          <p:grpSpPr>
            <a:xfrm>
              <a:off x="6486024" y="2060612"/>
              <a:ext cx="758112" cy="707886"/>
              <a:chOff x="6432331" y="5691063"/>
              <a:chExt cx="758112" cy="707886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A539DBA-ACBA-FDFD-0EBD-35508326DA03}"/>
                  </a:ext>
                </a:extLst>
              </p:cNvPr>
              <p:cNvSpPr/>
              <p:nvPr/>
            </p:nvSpPr>
            <p:spPr>
              <a:xfrm>
                <a:off x="6432331" y="5730766"/>
                <a:ext cx="646386" cy="6148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73DA126-E6AF-84CC-0F27-9B12D8AB80DF}"/>
                  </a:ext>
                </a:extLst>
              </p:cNvPr>
              <p:cNvSpPr txBox="1"/>
              <p:nvPr/>
            </p:nvSpPr>
            <p:spPr>
              <a:xfrm>
                <a:off x="6575588" y="5691063"/>
                <a:ext cx="61485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Gotham Bold" panose="02000604030000020004" pitchFamily="2" charset="0"/>
                  </a:rPr>
                  <a:t>1</a:t>
                </a:r>
              </a:p>
            </p:txBody>
          </p:sp>
        </p:grpSp>
      </p:grpSp>
      <p:grpSp>
        <p:nvGrpSpPr>
          <p:cNvPr id="47" name="step 2">
            <a:extLst>
              <a:ext uri="{FF2B5EF4-FFF2-40B4-BE49-F238E27FC236}">
                <a16:creationId xmlns:a16="http://schemas.microsoft.com/office/drawing/2014/main" id="{3348D7FF-1331-2D7B-8C47-4BC3FC1D7055}"/>
              </a:ext>
            </a:extLst>
          </p:cNvPr>
          <p:cNvGrpSpPr/>
          <p:nvPr/>
        </p:nvGrpSpPr>
        <p:grpSpPr>
          <a:xfrm>
            <a:off x="6486229" y="2060612"/>
            <a:ext cx="5029535" cy="3185175"/>
            <a:chOff x="6486229" y="2060612"/>
            <a:chExt cx="5029535" cy="318517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C993558-142C-74A5-FE92-25AA2F591A25}"/>
                </a:ext>
              </a:extLst>
            </p:cNvPr>
            <p:cNvSpPr txBox="1"/>
            <p:nvPr/>
          </p:nvSpPr>
          <p:spPr>
            <a:xfrm>
              <a:off x="7251192" y="2075688"/>
              <a:ext cx="4264572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Gotham Medium" panose="02000604030000020004" pitchFamily="2" charset="0"/>
                </a:rPr>
                <a:t>Municipality and developer identify infrastructure need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89E5FD2-BD8C-F968-2931-823900602759}"/>
                </a:ext>
              </a:extLst>
            </p:cNvPr>
            <p:cNvGrpSpPr/>
            <p:nvPr/>
          </p:nvGrpSpPr>
          <p:grpSpPr>
            <a:xfrm>
              <a:off x="6486229" y="2060612"/>
              <a:ext cx="646386" cy="707886"/>
              <a:chOff x="7256078" y="5685251"/>
              <a:chExt cx="646386" cy="70788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0316D72-B750-048A-53BD-E89EE318D74D}"/>
                  </a:ext>
                </a:extLst>
              </p:cNvPr>
              <p:cNvSpPr/>
              <p:nvPr/>
            </p:nvSpPr>
            <p:spPr>
              <a:xfrm>
                <a:off x="7256078" y="5731767"/>
                <a:ext cx="646386" cy="61485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475483A-8535-170B-4D62-45D8B3B02797}"/>
                  </a:ext>
                </a:extLst>
              </p:cNvPr>
              <p:cNvSpPr txBox="1"/>
              <p:nvPr/>
            </p:nvSpPr>
            <p:spPr>
              <a:xfrm>
                <a:off x="7337763" y="5685251"/>
                <a:ext cx="41384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Gotham Bold" panose="02000604030000020004" pitchFamily="2" charset="0"/>
                  </a:rPr>
                  <a:t>2</a:t>
                </a:r>
              </a:p>
            </p:txBody>
          </p:sp>
        </p:grpSp>
      </p:grpSp>
      <p:grpSp>
        <p:nvGrpSpPr>
          <p:cNvPr id="48" name="step 3">
            <a:extLst>
              <a:ext uri="{FF2B5EF4-FFF2-40B4-BE49-F238E27FC236}">
                <a16:creationId xmlns:a16="http://schemas.microsoft.com/office/drawing/2014/main" id="{A52533BE-7932-E781-CCCF-81FCD1997EF2}"/>
              </a:ext>
            </a:extLst>
          </p:cNvPr>
          <p:cNvGrpSpPr/>
          <p:nvPr/>
        </p:nvGrpSpPr>
        <p:grpSpPr>
          <a:xfrm>
            <a:off x="6491606" y="2045570"/>
            <a:ext cx="5326531" cy="3815770"/>
            <a:chOff x="6491606" y="2045570"/>
            <a:chExt cx="5326531" cy="381577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2FDAFB-D5E3-966E-C864-A0DEB21E8699}"/>
                </a:ext>
              </a:extLst>
            </p:cNvPr>
            <p:cNvSpPr txBox="1"/>
            <p:nvPr/>
          </p:nvSpPr>
          <p:spPr>
            <a:xfrm>
              <a:off x="7251193" y="2075688"/>
              <a:ext cx="4566944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Gotham Medium" panose="02000604030000020004" pitchFamily="2" charset="0"/>
                </a:rPr>
                <a:t>Municipality and developer work on application; </a:t>
              </a:r>
              <a:br>
                <a:rPr lang="en-US" sz="4000" dirty="0">
                  <a:latin typeface="Gotham Medium" panose="02000604030000020004" pitchFamily="2" charset="0"/>
                </a:rPr>
              </a:br>
              <a:r>
                <a:rPr lang="en-US" sz="4000" dirty="0">
                  <a:latin typeface="Gotham Book" panose="02000604040000020004" pitchFamily="2" charset="0"/>
                </a:rPr>
                <a:t>e.g. Cost Reduction </a:t>
              </a:r>
              <a:br>
                <a:rPr lang="en-US" sz="4000" dirty="0">
                  <a:latin typeface="Gotham Book" panose="02000604040000020004" pitchFamily="2" charset="0"/>
                </a:rPr>
              </a:br>
              <a:r>
                <a:rPr lang="en-US" sz="4000" dirty="0">
                  <a:latin typeface="Gotham Book" panose="02000604040000020004" pitchFamily="2" charset="0"/>
                </a:rPr>
                <a:t>Analysis</a:t>
              </a:r>
              <a:endParaRPr lang="en-US" sz="3600" dirty="0">
                <a:latin typeface="Gotham Book" panose="02000604040000020004" pitchFamily="2" charset="0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33D1477-54C7-0EAF-CFBD-9C5BFBABE708}"/>
                </a:ext>
              </a:extLst>
            </p:cNvPr>
            <p:cNvGrpSpPr/>
            <p:nvPr/>
          </p:nvGrpSpPr>
          <p:grpSpPr>
            <a:xfrm>
              <a:off x="6491606" y="2045570"/>
              <a:ext cx="646386" cy="707886"/>
              <a:chOff x="7961585" y="5679472"/>
              <a:chExt cx="646386" cy="70788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EB938E9-0EEF-4D02-8668-F933654AA9E8}"/>
                  </a:ext>
                </a:extLst>
              </p:cNvPr>
              <p:cNvSpPr/>
              <p:nvPr/>
            </p:nvSpPr>
            <p:spPr>
              <a:xfrm>
                <a:off x="7961585" y="5725990"/>
                <a:ext cx="646386" cy="61485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BB74C50-69FF-1EAC-A1EC-96364E9E01AD}"/>
                  </a:ext>
                </a:extLst>
              </p:cNvPr>
              <p:cNvSpPr txBox="1"/>
              <p:nvPr/>
            </p:nvSpPr>
            <p:spPr>
              <a:xfrm>
                <a:off x="8034825" y="5679472"/>
                <a:ext cx="42961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Gotham Bold" panose="02000604030000020004" pitchFamily="2" charset="0"/>
                  </a:rPr>
                  <a:t>3</a:t>
                </a:r>
              </a:p>
            </p:txBody>
          </p:sp>
        </p:grpSp>
      </p:grpSp>
      <p:grpSp>
        <p:nvGrpSpPr>
          <p:cNvPr id="49" name="step 4">
            <a:extLst>
              <a:ext uri="{FF2B5EF4-FFF2-40B4-BE49-F238E27FC236}">
                <a16:creationId xmlns:a16="http://schemas.microsoft.com/office/drawing/2014/main" id="{8CC6064B-9DDC-02E5-6152-96E333CF793A}"/>
              </a:ext>
            </a:extLst>
          </p:cNvPr>
          <p:cNvGrpSpPr/>
          <p:nvPr/>
        </p:nvGrpSpPr>
        <p:grpSpPr>
          <a:xfrm>
            <a:off x="6483852" y="2045570"/>
            <a:ext cx="5050200" cy="1353557"/>
            <a:chOff x="6483852" y="2045570"/>
            <a:chExt cx="5050200" cy="135355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2AD4339-53CE-9D5C-B860-7611260B1018}"/>
                </a:ext>
              </a:extLst>
            </p:cNvPr>
            <p:cNvSpPr txBox="1"/>
            <p:nvPr/>
          </p:nvSpPr>
          <p:spPr>
            <a:xfrm>
              <a:off x="7269480" y="2075688"/>
              <a:ext cx="426457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Gotham Medium" panose="02000604030000020004" pitchFamily="2" charset="0"/>
                </a:rPr>
                <a:t>Developer applies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DE2C725-1961-ECFE-67EC-57723F1C8409}"/>
                </a:ext>
              </a:extLst>
            </p:cNvPr>
            <p:cNvGrpSpPr/>
            <p:nvPr/>
          </p:nvGrpSpPr>
          <p:grpSpPr>
            <a:xfrm>
              <a:off x="6483852" y="2045570"/>
              <a:ext cx="646386" cy="707886"/>
              <a:chOff x="8726212" y="5679471"/>
              <a:chExt cx="646386" cy="70788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54773FA-45B8-1549-2C33-BD90FC2F8D12}"/>
                  </a:ext>
                </a:extLst>
              </p:cNvPr>
              <p:cNvSpPr/>
              <p:nvPr/>
            </p:nvSpPr>
            <p:spPr>
              <a:xfrm>
                <a:off x="8726212" y="5725989"/>
                <a:ext cx="646386" cy="61485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C403FCB-7059-C45E-F01A-4C1A9E2D5867}"/>
                  </a:ext>
                </a:extLst>
              </p:cNvPr>
              <p:cNvSpPr txBox="1"/>
              <p:nvPr/>
            </p:nvSpPr>
            <p:spPr>
              <a:xfrm>
                <a:off x="8785246" y="5679471"/>
                <a:ext cx="45325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Gotham Bold" panose="02000604030000020004" pitchFamily="2" charset="0"/>
                  </a:rPr>
                  <a:t>4</a:t>
                </a:r>
              </a:p>
            </p:txBody>
          </p:sp>
        </p:grpSp>
      </p:grpSp>
      <p:grpSp>
        <p:nvGrpSpPr>
          <p:cNvPr id="50" name="Step 5">
            <a:extLst>
              <a:ext uri="{FF2B5EF4-FFF2-40B4-BE49-F238E27FC236}">
                <a16:creationId xmlns:a16="http://schemas.microsoft.com/office/drawing/2014/main" id="{1AB540A0-F760-7ECA-09D5-78CAABE5E365}"/>
              </a:ext>
            </a:extLst>
          </p:cNvPr>
          <p:cNvGrpSpPr/>
          <p:nvPr/>
        </p:nvGrpSpPr>
        <p:grpSpPr>
          <a:xfrm>
            <a:off x="6485819" y="2068839"/>
            <a:ext cx="5029945" cy="2561394"/>
            <a:chOff x="6485819" y="2068839"/>
            <a:chExt cx="5029945" cy="256139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1FC1342-3DA8-A192-1CC9-D9B5D6402ADE}"/>
                </a:ext>
              </a:extLst>
            </p:cNvPr>
            <p:cNvSpPr txBox="1"/>
            <p:nvPr/>
          </p:nvSpPr>
          <p:spPr>
            <a:xfrm>
              <a:off x="7251192" y="2075688"/>
              <a:ext cx="426457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Gotham Medium" panose="02000604030000020004" pitchFamily="2" charset="0"/>
                </a:rPr>
                <a:t>Municipalities applies either concurrently or in a later round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3C4B200-4B92-D8CC-8441-2833A1E77427}"/>
                </a:ext>
              </a:extLst>
            </p:cNvPr>
            <p:cNvGrpSpPr/>
            <p:nvPr/>
          </p:nvGrpSpPr>
          <p:grpSpPr>
            <a:xfrm>
              <a:off x="6485819" y="2068839"/>
              <a:ext cx="646386" cy="707886"/>
              <a:chOff x="9482956" y="5709521"/>
              <a:chExt cx="646386" cy="707886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4D2BC63-93F3-766E-2226-F6DA063A6D81}"/>
                  </a:ext>
                </a:extLst>
              </p:cNvPr>
              <p:cNvSpPr/>
              <p:nvPr/>
            </p:nvSpPr>
            <p:spPr>
              <a:xfrm>
                <a:off x="9482956" y="5732769"/>
                <a:ext cx="646386" cy="6148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EC4B103-48C3-759F-E5F7-82D6FB0DF6BC}"/>
                  </a:ext>
                </a:extLst>
              </p:cNvPr>
              <p:cNvSpPr txBox="1"/>
              <p:nvPr/>
            </p:nvSpPr>
            <p:spPr>
              <a:xfrm>
                <a:off x="9557240" y="5709521"/>
                <a:ext cx="38625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Gotham Bold" panose="02000604030000020004" pitchFamily="2" charset="0"/>
                  </a:rPr>
                  <a:t>5</a:t>
                </a:r>
              </a:p>
            </p:txBody>
          </p:sp>
        </p:grpSp>
      </p:grpSp>
      <p:grpSp>
        <p:nvGrpSpPr>
          <p:cNvPr id="51" name="step 6">
            <a:extLst>
              <a:ext uri="{FF2B5EF4-FFF2-40B4-BE49-F238E27FC236}">
                <a16:creationId xmlns:a16="http://schemas.microsoft.com/office/drawing/2014/main" id="{1546AD8D-9A17-B972-0F18-EDA37479E55E}"/>
              </a:ext>
            </a:extLst>
          </p:cNvPr>
          <p:cNvGrpSpPr/>
          <p:nvPr/>
        </p:nvGrpSpPr>
        <p:grpSpPr>
          <a:xfrm>
            <a:off x="6487416" y="2068839"/>
            <a:ext cx="5028348" cy="3176948"/>
            <a:chOff x="6487416" y="2068839"/>
            <a:chExt cx="5028348" cy="317694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4058D2B-1390-6934-AC39-89895F941E12}"/>
                </a:ext>
              </a:extLst>
            </p:cNvPr>
            <p:cNvSpPr txBox="1"/>
            <p:nvPr/>
          </p:nvSpPr>
          <p:spPr>
            <a:xfrm>
              <a:off x="7251192" y="2075688"/>
              <a:ext cx="4264572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Gotham Medium" panose="02000604030000020004" pitchFamily="2" charset="0"/>
                </a:rPr>
                <a:t>WHEDA reviews applications and announces awards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C3FD716F-070A-FFC6-6D60-B6472BA87ACA}"/>
                </a:ext>
              </a:extLst>
            </p:cNvPr>
            <p:cNvGrpSpPr/>
            <p:nvPr/>
          </p:nvGrpSpPr>
          <p:grpSpPr>
            <a:xfrm>
              <a:off x="6487416" y="2068839"/>
              <a:ext cx="646386" cy="707886"/>
              <a:chOff x="10283056" y="5693854"/>
              <a:chExt cx="646386" cy="707886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7B21AF7-C58D-5904-F6BD-3BBA54BDCFBF}"/>
                  </a:ext>
                </a:extLst>
              </p:cNvPr>
              <p:cNvSpPr/>
              <p:nvPr/>
            </p:nvSpPr>
            <p:spPr>
              <a:xfrm>
                <a:off x="10283056" y="5725988"/>
                <a:ext cx="646386" cy="61485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2F5D98F-142F-E8D7-79B1-8403F8DC6F13}"/>
                  </a:ext>
                </a:extLst>
              </p:cNvPr>
              <p:cNvSpPr txBox="1"/>
              <p:nvPr/>
            </p:nvSpPr>
            <p:spPr>
              <a:xfrm>
                <a:off x="10352937" y="5693854"/>
                <a:ext cx="43355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Gotham Bold" panose="02000604030000020004" pitchFamily="2" charset="0"/>
                  </a:rPr>
                  <a:t>6</a:t>
                </a:r>
              </a:p>
            </p:txBody>
          </p:sp>
        </p:grpSp>
      </p:grpSp>
      <p:grpSp>
        <p:nvGrpSpPr>
          <p:cNvPr id="53" name="step 7">
            <a:extLst>
              <a:ext uri="{FF2B5EF4-FFF2-40B4-BE49-F238E27FC236}">
                <a16:creationId xmlns:a16="http://schemas.microsoft.com/office/drawing/2014/main" id="{505B4BE2-30A6-D2C4-2064-A0842D6D9FA9}"/>
              </a:ext>
            </a:extLst>
          </p:cNvPr>
          <p:cNvGrpSpPr/>
          <p:nvPr/>
        </p:nvGrpSpPr>
        <p:grpSpPr>
          <a:xfrm>
            <a:off x="6491606" y="2045571"/>
            <a:ext cx="5021696" cy="738662"/>
            <a:chOff x="6484632" y="2053799"/>
            <a:chExt cx="5021696" cy="73866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B9EBCC6-A4AF-249A-E80E-F7627F8E4C0D}"/>
                </a:ext>
              </a:extLst>
            </p:cNvPr>
            <p:cNvSpPr txBox="1"/>
            <p:nvPr/>
          </p:nvSpPr>
          <p:spPr>
            <a:xfrm>
              <a:off x="7241756" y="2084575"/>
              <a:ext cx="42645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Gotham Medium" panose="02000604030000020004" pitchFamily="2" charset="0"/>
                </a:rPr>
                <a:t>Repeat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631F8C12-6F69-9665-5259-16248D175433}"/>
                </a:ext>
              </a:extLst>
            </p:cNvPr>
            <p:cNvGrpSpPr/>
            <p:nvPr/>
          </p:nvGrpSpPr>
          <p:grpSpPr>
            <a:xfrm>
              <a:off x="6484632" y="2053799"/>
              <a:ext cx="646386" cy="707886"/>
              <a:chOff x="11143761" y="5663043"/>
              <a:chExt cx="646386" cy="707886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1201D892-A217-96E1-6986-D4EF2B2BDFDC}"/>
                  </a:ext>
                </a:extLst>
              </p:cNvPr>
              <p:cNvSpPr/>
              <p:nvPr/>
            </p:nvSpPr>
            <p:spPr>
              <a:xfrm>
                <a:off x="11143761" y="5715714"/>
                <a:ext cx="646386" cy="61485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B4485D4-E97E-FF70-94C5-2EDD3B474D79}"/>
                  </a:ext>
                </a:extLst>
              </p:cNvPr>
              <p:cNvSpPr txBox="1"/>
              <p:nvPr/>
            </p:nvSpPr>
            <p:spPr>
              <a:xfrm>
                <a:off x="11217206" y="5663043"/>
                <a:ext cx="43994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Gotham Bold" panose="02000604030000020004" pitchFamily="2" charset="0"/>
                  </a:rPr>
                  <a:t>7</a:t>
                </a:r>
              </a:p>
            </p:txBody>
          </p:sp>
        </p:grpSp>
      </p:grpSp>
      <p:pic>
        <p:nvPicPr>
          <p:cNvPr id="95" name="Picture 94" descr="A green road with white markings&#10;&#10;Description automatically generated">
            <a:extLst>
              <a:ext uri="{FF2B5EF4-FFF2-40B4-BE49-F238E27FC236}">
                <a16:creationId xmlns:a16="http://schemas.microsoft.com/office/drawing/2014/main" id="{E20FBE6C-82EB-76D4-4709-B97413B4F7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99"/>
          <a:stretch/>
        </p:blipFill>
        <p:spPr>
          <a:xfrm>
            <a:off x="2377332" y="3097038"/>
            <a:ext cx="2106968" cy="164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53FB4F-A754-38E2-CC57-367527777044}"/>
              </a:ext>
            </a:extLst>
          </p:cNvPr>
          <p:cNvSpPr txBox="1"/>
          <p:nvPr/>
        </p:nvSpPr>
        <p:spPr>
          <a:xfrm>
            <a:off x="-1" y="1417183"/>
            <a:ext cx="11147729" cy="1292662"/>
          </a:xfrm>
          <a:prstGeom prst="rect">
            <a:avLst/>
          </a:prstGeom>
          <a:solidFill>
            <a:srgbClr val="056A38"/>
          </a:solidFill>
        </p:spPr>
        <p:txBody>
          <a:bodyPr wrap="square" lIns="182880" tIns="182880" rIns="182880" bIns="182880" rtlCol="0">
            <a:spAutoFit/>
          </a:bodyPr>
          <a:lstStyle/>
          <a:p>
            <a:pPr lvl="1"/>
            <a:r>
              <a:rPr lang="en-US" sz="6000" dirty="0">
                <a:solidFill>
                  <a:schemeClr val="bg1"/>
                </a:solidFill>
                <a:latin typeface="Gotham Medium" panose="02000604030000020004" pitchFamily="2" charset="0"/>
              </a:rPr>
              <a:t>YOU’VE GOT QUESTIONS?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A59115-E792-8529-2E8A-9681773DC1B1}"/>
              </a:ext>
            </a:extLst>
          </p:cNvPr>
          <p:cNvSpPr txBox="1"/>
          <p:nvPr/>
        </p:nvSpPr>
        <p:spPr>
          <a:xfrm>
            <a:off x="2218414" y="3994731"/>
            <a:ext cx="9973586" cy="1292662"/>
          </a:xfrm>
          <a:prstGeom prst="rect">
            <a:avLst/>
          </a:prstGeom>
          <a:solidFill>
            <a:srgbClr val="056A38"/>
          </a:solidFill>
        </p:spPr>
        <p:txBody>
          <a:bodyPr wrap="square" lIns="182880" tIns="182880" rIns="182880" bIns="182880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Gotham Medium" panose="02000604030000020004" pitchFamily="2" charset="0"/>
              </a:rPr>
              <a:t>WE’VE GOT ANSWERS.</a:t>
            </a:r>
          </a:p>
        </p:txBody>
      </p:sp>
    </p:spTree>
    <p:extLst>
      <p:ext uri="{BB962C8B-B14F-4D97-AF65-F5344CB8AC3E}">
        <p14:creationId xmlns:p14="http://schemas.microsoft.com/office/powerpoint/2010/main" val="230507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6896E73-2D33-6A9B-A2CB-0F6522F41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7012" y="365125"/>
            <a:ext cx="8340918" cy="5986248"/>
          </a:xfrm>
        </p:spPr>
        <p:txBody>
          <a:bodyPr>
            <a:normAutofit/>
          </a:bodyPr>
          <a:lstStyle/>
          <a:p>
            <a:r>
              <a:rPr lang="en-US" sz="8000" dirty="0"/>
              <a:t>NEW PROGRAM INFORMATION!</a:t>
            </a:r>
          </a:p>
        </p:txBody>
      </p:sp>
    </p:spTree>
    <p:extLst>
      <p:ext uri="{BB962C8B-B14F-4D97-AF65-F5344CB8AC3E}">
        <p14:creationId xmlns:p14="http://schemas.microsoft.com/office/powerpoint/2010/main" val="4132692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9D9B1D-2EE4-2E6C-3875-883741B33725}"/>
              </a:ext>
            </a:extLst>
          </p:cNvPr>
          <p:cNvSpPr txBox="1"/>
          <p:nvPr/>
        </p:nvSpPr>
        <p:spPr>
          <a:xfrm>
            <a:off x="3397277" y="1351508"/>
            <a:ext cx="8534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056A38"/>
                </a:solidFill>
                <a:latin typeface="Gotham Medium" panose="02000604030000020004" pitchFamily="2" charset="0"/>
              </a:rPr>
              <a:t>Let’s get this application cycle started!</a:t>
            </a:r>
          </a:p>
        </p:txBody>
      </p:sp>
    </p:spTree>
    <p:extLst>
      <p:ext uri="{BB962C8B-B14F-4D97-AF65-F5344CB8AC3E}">
        <p14:creationId xmlns:p14="http://schemas.microsoft.com/office/powerpoint/2010/main" val="424003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n aerial view of a neighborhood&#10;&#10;Description automatically generated">
            <a:extLst>
              <a:ext uri="{FF2B5EF4-FFF2-40B4-BE49-F238E27FC236}">
                <a16:creationId xmlns:a16="http://schemas.microsoft.com/office/drawing/2014/main" id="{4FC31D9A-3A96-86E2-2208-52AC760E9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52285" cy="68580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A0EB617-6D20-9F72-ED92-6277B7D28175}"/>
              </a:ext>
            </a:extLst>
          </p:cNvPr>
          <p:cNvSpPr/>
          <p:nvPr/>
        </p:nvSpPr>
        <p:spPr>
          <a:xfrm>
            <a:off x="4843461" y="0"/>
            <a:ext cx="7348539" cy="6858000"/>
          </a:xfrm>
          <a:prstGeom prst="rect">
            <a:avLst/>
          </a:prstGeom>
          <a:solidFill>
            <a:srgbClr val="F2ED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green and white logo&#10;&#10;Description automatically generated">
            <a:extLst>
              <a:ext uri="{FF2B5EF4-FFF2-40B4-BE49-F238E27FC236}">
                <a16:creationId xmlns:a16="http://schemas.microsoft.com/office/drawing/2014/main" id="{76A40A97-6550-80D8-9635-4709D8A17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306" y="149327"/>
            <a:ext cx="2678577" cy="12110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C44E2D-E988-3E69-1E3D-8A8F48F34200}"/>
              </a:ext>
            </a:extLst>
          </p:cNvPr>
          <p:cNvSpPr txBox="1"/>
          <p:nvPr/>
        </p:nvSpPr>
        <p:spPr>
          <a:xfrm>
            <a:off x="4843461" y="5256893"/>
            <a:ext cx="734548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Gotham Medium" panose="02000604030000020004" pitchFamily="2" charset="0"/>
              </a:rPr>
              <a:t>Elmer Moore, Jr. </a:t>
            </a:r>
          </a:p>
          <a:p>
            <a:pPr algn="ctr"/>
            <a:r>
              <a:rPr lang="en-US" sz="3600" dirty="0">
                <a:latin typeface="Gotham Book" panose="02000604040000020004" pitchFamily="2" charset="0"/>
              </a:rPr>
              <a:t>CEO &amp; Executive Director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48B21F-991E-E3B8-1995-3B514E9E7113}"/>
              </a:ext>
            </a:extLst>
          </p:cNvPr>
          <p:cNvSpPr txBox="1"/>
          <p:nvPr/>
        </p:nvSpPr>
        <p:spPr>
          <a:xfrm>
            <a:off x="4843464" y="1752742"/>
            <a:ext cx="7348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Gotham Medium" panose="02000604030000020004" pitchFamily="2" charset="0"/>
              </a:rPr>
              <a:t>Infrastructure Access Loan</a:t>
            </a:r>
            <a:endParaRPr lang="en-US" sz="4000" dirty="0">
              <a:latin typeface="Gotham Book" panose="0200060404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5148A0-D03D-B384-E477-C56038067B8F}"/>
              </a:ext>
            </a:extLst>
          </p:cNvPr>
          <p:cNvSpPr txBox="1"/>
          <p:nvPr/>
        </p:nvSpPr>
        <p:spPr>
          <a:xfrm>
            <a:off x="4984240" y="2740879"/>
            <a:ext cx="72047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5"/>
                </a:solidFill>
                <a:latin typeface="Gotham Bold" panose="02000604030000020004" pitchFamily="2" charset="0"/>
              </a:rPr>
              <a:t>LIVE STREAM LAUNCH EVENT</a:t>
            </a:r>
          </a:p>
        </p:txBody>
      </p:sp>
    </p:spTree>
    <p:extLst>
      <p:ext uri="{BB962C8B-B14F-4D97-AF65-F5344CB8AC3E}">
        <p14:creationId xmlns:p14="http://schemas.microsoft.com/office/powerpoint/2010/main" val="906538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E2F3B-19E0-EA0A-5C95-8D9B6360C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 LAUNCH</a:t>
            </a:r>
          </a:p>
        </p:txBody>
      </p:sp>
      <p:pic>
        <p:nvPicPr>
          <p:cNvPr id="4" name="countdown.mp4">
            <a:hlinkClick r:id="" action="ppaction://media"/>
            <a:extLst>
              <a:ext uri="{FF2B5EF4-FFF2-40B4-BE49-F238E27FC236}">
                <a16:creationId xmlns:a16="http://schemas.microsoft.com/office/drawing/2014/main" id="{68FF5791-C4FF-4B2A-763F-43C858A4E6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49491"/>
            <a:ext cx="12192000" cy="5908509"/>
          </a:xfrm>
          <a:prstGeom prst="rect">
            <a:avLst/>
          </a:prstGeom>
        </p:spPr>
      </p:pic>
      <p:pic>
        <p:nvPicPr>
          <p:cNvPr id="3" name="Picture 2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309FC003-42FC-901F-2235-21D65CA6AB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" y="6097932"/>
            <a:ext cx="1216152" cy="5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0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Fireworks in the sky&#10;&#10;Description automatically generated with medium confidence">
            <a:extLst>
              <a:ext uri="{FF2B5EF4-FFF2-40B4-BE49-F238E27FC236}">
                <a16:creationId xmlns:a16="http://schemas.microsoft.com/office/drawing/2014/main" id="{26097F9E-AB6C-18C6-78EE-D9A9D3ED846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9" b="7239"/>
          <a:stretch>
            <a:fillRect/>
          </a:stretch>
        </p:blipFill>
        <p:spPr/>
      </p:pic>
      <p:pic>
        <p:nvPicPr>
          <p:cNvPr id="2" name="Picture 1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4C84FC5B-AA2C-2C42-60D5-773165620A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" y="6097932"/>
            <a:ext cx="1216152" cy="5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89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9312430C-C837-AC75-BBEC-22C0DD6173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0" b="3857"/>
          <a:stretch/>
        </p:blipFill>
        <p:spPr>
          <a:xfrm>
            <a:off x="0" y="0"/>
            <a:ext cx="12192000" cy="69772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B55F1AF-CBB4-80C8-C185-51F3DAED9D20}"/>
              </a:ext>
            </a:extLst>
          </p:cNvPr>
          <p:cNvSpPr txBox="1"/>
          <p:nvPr/>
        </p:nvSpPr>
        <p:spPr>
          <a:xfrm>
            <a:off x="4484241" y="301249"/>
            <a:ext cx="6972300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bg1"/>
                </a:solidFill>
                <a:latin typeface="Gotham Bold" panose="02000604030000020004" pitchFamily="2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99839422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AE448-327C-876E-9655-085197C8C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608" y="365125"/>
            <a:ext cx="8156713" cy="5986248"/>
          </a:xfrm>
        </p:spPr>
        <p:txBody>
          <a:bodyPr>
            <a:normAutofit/>
          </a:bodyPr>
          <a:lstStyle/>
          <a:p>
            <a:r>
              <a:rPr lang="en-US" sz="7500" dirty="0"/>
              <a:t>NEW PROGRAM INFORMATION!</a:t>
            </a:r>
          </a:p>
        </p:txBody>
      </p:sp>
    </p:spTree>
    <p:extLst>
      <p:ext uri="{BB962C8B-B14F-4D97-AF65-F5344CB8AC3E}">
        <p14:creationId xmlns:p14="http://schemas.microsoft.com/office/powerpoint/2010/main" val="2914742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map of the state of wisconsin&#10;&#10;Description automatically generated">
            <a:extLst>
              <a:ext uri="{FF2B5EF4-FFF2-40B4-BE49-F238E27FC236}">
                <a16:creationId xmlns:a16="http://schemas.microsoft.com/office/drawing/2014/main" id="{A3B8F7DE-8C4E-8466-ED02-4CBF4FF38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159"/>
            <a:ext cx="4680983" cy="605774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ADA0FF0-5932-D69D-A0CB-7B5D4517C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2" y="210631"/>
            <a:ext cx="12358118" cy="516401"/>
          </a:xfrm>
        </p:spPr>
        <p:txBody>
          <a:bodyPr/>
          <a:lstStyle/>
          <a:p>
            <a:r>
              <a:rPr lang="en-US" sz="3800" spc="-80" dirty="0"/>
              <a:t>COMMUNITY &amp; ECONOMIC DEVELOPMENT TEAM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A9A5A60-E07B-34C4-FA2F-1EAE4ABC2ECE}"/>
              </a:ext>
            </a:extLst>
          </p:cNvPr>
          <p:cNvGrpSpPr/>
          <p:nvPr/>
        </p:nvGrpSpPr>
        <p:grpSpPr>
          <a:xfrm>
            <a:off x="4865671" y="1649412"/>
            <a:ext cx="6688674" cy="707886"/>
            <a:chOff x="5160824" y="1586321"/>
            <a:chExt cx="6688674" cy="70788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7742F9-018E-A90B-4C01-3D926CD7DAF3}"/>
                </a:ext>
              </a:extLst>
            </p:cNvPr>
            <p:cNvSpPr/>
            <p:nvPr/>
          </p:nvSpPr>
          <p:spPr>
            <a:xfrm>
              <a:off x="5160824" y="1697381"/>
              <a:ext cx="457200" cy="457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ED9F2DC-C0B7-90FF-B9F8-ACE3A33B3B02}"/>
                </a:ext>
              </a:extLst>
            </p:cNvPr>
            <p:cNvSpPr txBox="1"/>
            <p:nvPr/>
          </p:nvSpPr>
          <p:spPr>
            <a:xfrm>
              <a:off x="5702130" y="1586321"/>
              <a:ext cx="61473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Gotham Medium" panose="02000604030000020004" pitchFamily="2" charset="0"/>
                </a:rPr>
                <a:t>Mai Xiong</a:t>
              </a:r>
              <a:r>
                <a:rPr lang="en-US" sz="4000" dirty="0">
                  <a:latin typeface="Gotham Book" panose="02000604040000020004" pitchFamily="2" charset="0"/>
                </a:rPr>
                <a:t> - Northwest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D2CC9FD-63AE-469E-061E-F5E3F57A4F0B}"/>
              </a:ext>
            </a:extLst>
          </p:cNvPr>
          <p:cNvGrpSpPr/>
          <p:nvPr/>
        </p:nvGrpSpPr>
        <p:grpSpPr>
          <a:xfrm>
            <a:off x="4865671" y="2620578"/>
            <a:ext cx="6912114" cy="707886"/>
            <a:chOff x="5160824" y="2433970"/>
            <a:chExt cx="6912114" cy="70788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CC2A14A-2C0B-2385-2CC5-5879595E3FA3}"/>
                </a:ext>
              </a:extLst>
            </p:cNvPr>
            <p:cNvSpPr/>
            <p:nvPr/>
          </p:nvSpPr>
          <p:spPr>
            <a:xfrm>
              <a:off x="5160824" y="2536538"/>
              <a:ext cx="457200" cy="457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6265105-6DDE-D23F-4423-87D2184A2D28}"/>
                </a:ext>
              </a:extLst>
            </p:cNvPr>
            <p:cNvSpPr txBox="1"/>
            <p:nvPr/>
          </p:nvSpPr>
          <p:spPr>
            <a:xfrm>
              <a:off x="5702130" y="2433970"/>
              <a:ext cx="63708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Gotham Medium" panose="02000604030000020004" pitchFamily="2" charset="0"/>
                </a:rPr>
                <a:t>Jon Searles </a:t>
              </a:r>
              <a:r>
                <a:rPr lang="en-US" sz="4000" dirty="0">
                  <a:latin typeface="Gotham Book" panose="02000604040000020004" pitchFamily="2" charset="0"/>
                </a:rPr>
                <a:t>- Northeast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24F9C2E-2978-3979-4E3E-38A2CDB736F9}"/>
              </a:ext>
            </a:extLst>
          </p:cNvPr>
          <p:cNvGrpSpPr/>
          <p:nvPr/>
        </p:nvGrpSpPr>
        <p:grpSpPr>
          <a:xfrm>
            <a:off x="4865671" y="3591744"/>
            <a:ext cx="7359513" cy="707886"/>
            <a:chOff x="5160824" y="3221982"/>
            <a:chExt cx="7359513" cy="70788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F1AAA41-98F3-9D9D-57F4-4213B6A75FEE}"/>
                </a:ext>
              </a:extLst>
            </p:cNvPr>
            <p:cNvSpPr/>
            <p:nvPr/>
          </p:nvSpPr>
          <p:spPr>
            <a:xfrm>
              <a:off x="5160824" y="3331995"/>
              <a:ext cx="457200" cy="457200"/>
            </a:xfrm>
            <a:prstGeom prst="rect">
              <a:avLst/>
            </a:prstGeom>
            <a:solidFill>
              <a:srgbClr val="56B7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1657EEC-E19F-2F9A-3377-31FC643F1BB6}"/>
                </a:ext>
              </a:extLst>
            </p:cNvPr>
            <p:cNvSpPr txBox="1"/>
            <p:nvPr/>
          </p:nvSpPr>
          <p:spPr>
            <a:xfrm>
              <a:off x="5702130" y="3221982"/>
              <a:ext cx="6818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Gotham Medium" panose="02000604030000020004" pitchFamily="2" charset="0"/>
                </a:rPr>
                <a:t>Rebecca Giroux </a:t>
              </a:r>
              <a:r>
                <a:rPr lang="en-US" sz="4000" dirty="0">
                  <a:latin typeface="Gotham Book" panose="02000604040000020004" pitchFamily="2" charset="0"/>
                </a:rPr>
                <a:t>- Central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65B4F49-3F57-DC8E-F7C6-DE754A72D8B0}"/>
              </a:ext>
            </a:extLst>
          </p:cNvPr>
          <p:cNvGrpSpPr/>
          <p:nvPr/>
        </p:nvGrpSpPr>
        <p:grpSpPr>
          <a:xfrm>
            <a:off x="4865671" y="4562910"/>
            <a:ext cx="6888027" cy="707886"/>
            <a:chOff x="5160824" y="3963000"/>
            <a:chExt cx="6888027" cy="70788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868DF96-2B21-B185-D625-7F81F34F4D8A}"/>
                </a:ext>
              </a:extLst>
            </p:cNvPr>
            <p:cNvSpPr/>
            <p:nvPr/>
          </p:nvSpPr>
          <p:spPr>
            <a:xfrm>
              <a:off x="5160824" y="4073237"/>
              <a:ext cx="457200" cy="457200"/>
            </a:xfrm>
            <a:prstGeom prst="rect">
              <a:avLst/>
            </a:prstGeom>
            <a:solidFill>
              <a:srgbClr val="158C5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AF45491-2E82-F3D0-4F7C-1005E9710EBF}"/>
                </a:ext>
              </a:extLst>
            </p:cNvPr>
            <p:cNvSpPr txBox="1"/>
            <p:nvPr/>
          </p:nvSpPr>
          <p:spPr>
            <a:xfrm>
              <a:off x="5702130" y="3963000"/>
              <a:ext cx="63467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Gotham Medium" panose="02000604030000020004" pitchFamily="2" charset="0"/>
                </a:rPr>
                <a:t>Jeff Towne </a:t>
              </a:r>
              <a:r>
                <a:rPr lang="en-US" sz="4000" dirty="0">
                  <a:latin typeface="Gotham Book" panose="02000604040000020004" pitchFamily="2" charset="0"/>
                </a:rPr>
                <a:t>- </a:t>
              </a:r>
              <a:r>
                <a:rPr lang="en-US" sz="4000" dirty="0">
                  <a:latin typeface="Gotham Book"/>
                </a:rPr>
                <a:t>South</a:t>
              </a:r>
              <a:endParaRPr lang="en-US" sz="4000" dirty="0">
                <a:latin typeface="Gotham Book" panose="02000604040000020004" pitchFamily="2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6E913C3-06AB-E464-E792-2916BA01321B}"/>
              </a:ext>
            </a:extLst>
          </p:cNvPr>
          <p:cNvGrpSpPr/>
          <p:nvPr/>
        </p:nvGrpSpPr>
        <p:grpSpPr>
          <a:xfrm>
            <a:off x="4865671" y="5534077"/>
            <a:ext cx="6912114" cy="707886"/>
            <a:chOff x="5160824" y="4670886"/>
            <a:chExt cx="6912114" cy="70788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192DE71-5AC4-218B-F785-CDFE17891129}"/>
                </a:ext>
              </a:extLst>
            </p:cNvPr>
            <p:cNvSpPr/>
            <p:nvPr/>
          </p:nvSpPr>
          <p:spPr>
            <a:xfrm>
              <a:off x="5160824" y="4814479"/>
              <a:ext cx="457200" cy="457200"/>
            </a:xfrm>
            <a:prstGeom prst="rect">
              <a:avLst/>
            </a:prstGeom>
            <a:solidFill>
              <a:srgbClr val="0057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5D2405B-E473-88AE-8F9D-745657EDF8BB}"/>
                </a:ext>
              </a:extLst>
            </p:cNvPr>
            <p:cNvSpPr txBox="1"/>
            <p:nvPr/>
          </p:nvSpPr>
          <p:spPr>
            <a:xfrm>
              <a:off x="5702130" y="4670886"/>
              <a:ext cx="63708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Gotham Medium" panose="02000604030000020004" pitchFamily="2" charset="0"/>
                </a:rPr>
                <a:t>Maria Watts </a:t>
              </a:r>
              <a:r>
                <a:rPr lang="en-US" sz="4000" dirty="0">
                  <a:latin typeface="Gotham Book" panose="02000604040000020004" pitchFamily="2" charset="0"/>
                </a:rPr>
                <a:t>- </a:t>
              </a:r>
              <a:r>
                <a:rPr lang="en-US" sz="4000" dirty="0">
                  <a:latin typeface="Gotham Book"/>
                </a:rPr>
                <a:t>Southeast</a:t>
              </a:r>
              <a:endParaRPr lang="en-US" sz="4000" dirty="0">
                <a:latin typeface="Gotham Book" panose="0200060404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7865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5F620-D2BB-7623-AC77-D06BAC897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pic>
        <p:nvPicPr>
          <p:cNvPr id="6" name="Picture 5" descr="A green road with white markings&#10;&#10;Description automatically generated">
            <a:extLst>
              <a:ext uri="{FF2B5EF4-FFF2-40B4-BE49-F238E27FC236}">
                <a16:creationId xmlns:a16="http://schemas.microsoft.com/office/drawing/2014/main" id="{0D109F94-0FEF-6F21-96DB-1F74A1967D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77"/>
          <a:stretch/>
        </p:blipFill>
        <p:spPr>
          <a:xfrm>
            <a:off x="3513283" y="584157"/>
            <a:ext cx="5165434" cy="41183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F1BF74-66EA-C207-270F-838F6B1F4D9A}"/>
              </a:ext>
            </a:extLst>
          </p:cNvPr>
          <p:cNvSpPr txBox="1"/>
          <p:nvPr/>
        </p:nvSpPr>
        <p:spPr>
          <a:xfrm>
            <a:off x="0" y="4702460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Gotham Medium" panose="02000604030000020004" pitchFamily="2" charset="0"/>
              </a:rPr>
              <a:t>Infrastructure </a:t>
            </a:r>
            <a:br>
              <a:rPr lang="en-US" sz="6000" dirty="0">
                <a:latin typeface="Gotham Medium" panose="02000604030000020004" pitchFamily="2" charset="0"/>
              </a:rPr>
            </a:br>
            <a:r>
              <a:rPr lang="en-US" sz="6000" dirty="0">
                <a:latin typeface="Gotham Medium" panose="02000604030000020004" pitchFamily="2" charset="0"/>
              </a:rPr>
              <a:t>Access Loan</a:t>
            </a:r>
          </a:p>
        </p:txBody>
      </p:sp>
    </p:spTree>
    <p:extLst>
      <p:ext uri="{BB962C8B-B14F-4D97-AF65-F5344CB8AC3E}">
        <p14:creationId xmlns:p14="http://schemas.microsoft.com/office/powerpoint/2010/main" val="2150738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A9445-9D95-BBA5-0487-5C60A90E1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4" y="179100"/>
            <a:ext cx="11890788" cy="516401"/>
          </a:xfrm>
        </p:spPr>
        <p:txBody>
          <a:bodyPr/>
          <a:lstStyle/>
          <a:p>
            <a:r>
              <a:rPr lang="en-US" dirty="0"/>
              <a:t>INFRASTRUCTURE DEFINITION</a:t>
            </a:r>
          </a:p>
        </p:txBody>
      </p:sp>
      <p:pic>
        <p:nvPicPr>
          <p:cNvPr id="17" name="Picture 16" descr="A water treatment plant with a metal structure&#10;&#10;Description automatically generated">
            <a:extLst>
              <a:ext uri="{FF2B5EF4-FFF2-40B4-BE49-F238E27FC236}">
                <a16:creationId xmlns:a16="http://schemas.microsoft.com/office/drawing/2014/main" id="{0653374C-C385-7F6A-13A3-1900E7A175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5" b="16461"/>
          <a:stretch/>
        </p:blipFill>
        <p:spPr>
          <a:xfrm>
            <a:off x="0" y="925262"/>
            <a:ext cx="12191999" cy="5932738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A16A77-365B-7861-849A-F8F46AA9D8AD}"/>
              </a:ext>
            </a:extLst>
          </p:cNvPr>
          <p:cNvSpPr txBox="1"/>
          <p:nvPr/>
        </p:nvSpPr>
        <p:spPr>
          <a:xfrm>
            <a:off x="783164" y="1808404"/>
            <a:ext cx="10617807" cy="3996035"/>
          </a:xfrm>
          <a:prstGeom prst="roundRect">
            <a:avLst>
              <a:gd name="adj" fmla="val 7088"/>
            </a:avLst>
          </a:prstGeom>
          <a:solidFill>
            <a:srgbClr val="FFFFFF">
              <a:alpha val="69804"/>
            </a:srgbClr>
          </a:solidFill>
        </p:spPr>
        <p:txBody>
          <a:bodyPr wrap="square" lIns="274320" tIns="274320" rIns="274320" bIns="182880" rtlCol="0" anchor="ctr">
            <a:spAutoFit/>
          </a:bodyPr>
          <a:lstStyle/>
          <a:p>
            <a:pPr algn="ctr"/>
            <a:r>
              <a:rPr lang="en-US" sz="4400" dirty="0">
                <a:effectLst>
                  <a:outerShdw blurRad="50800" dist="50800" algn="tl" rotWithShape="0">
                    <a:schemeClr val="bg1"/>
                  </a:outerShdw>
                </a:effectLst>
                <a:latin typeface="Gotham Medium" panose="02000604030000020004" pitchFamily="2" charset="0"/>
              </a:rPr>
              <a:t>A portion of the installation, replacement, upgrade or improvement of public or private infrastructure in rural areas if transferred to public use</a:t>
            </a:r>
            <a:endParaRPr lang="en-US" sz="4400" dirty="0">
              <a:effectLst>
                <a:outerShdw blurRad="50800" dist="50800" algn="tl" rotWithShape="0">
                  <a:schemeClr val="bg1"/>
                </a:outerShdw>
              </a:effectLst>
            </a:endParaRPr>
          </a:p>
        </p:txBody>
      </p:sp>
      <p:pic>
        <p:nvPicPr>
          <p:cNvPr id="5" name="Picture 4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C39698AC-1077-5C0A-5174-6BE753FEE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" y="6097932"/>
            <a:ext cx="1216152" cy="5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68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EC14B-CFDD-19F2-4F4D-E893AA75F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AFFORDABILITY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5FFDD4-495E-CFCD-6D7F-CEF37E81F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7937" y="1783189"/>
            <a:ext cx="5802348" cy="4747154"/>
          </a:xfrm>
        </p:spPr>
        <p:txBody>
          <a:bodyPr/>
          <a:lstStyle/>
          <a:p>
            <a:endParaRPr lang="en-US" dirty="0">
              <a:latin typeface="Gotham Rounded Book"/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 descr="A person and person with a child on a bike&#10;&#10;Description automatically generated">
            <a:extLst>
              <a:ext uri="{FF2B5EF4-FFF2-40B4-BE49-F238E27FC236}">
                <a16:creationId xmlns:a16="http://schemas.microsoft.com/office/drawing/2014/main" id="{8FFC4F04-A7E7-5AF8-4941-31E1209745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" t="27156" r="-204"/>
          <a:stretch/>
        </p:blipFill>
        <p:spPr>
          <a:xfrm>
            <a:off x="0" y="914400"/>
            <a:ext cx="12192000" cy="59436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0367F1B-DEB4-5F9D-13C2-34598996B814}"/>
              </a:ext>
            </a:extLst>
          </p:cNvPr>
          <p:cNvSpPr txBox="1">
            <a:spLocks/>
          </p:cNvSpPr>
          <p:nvPr/>
        </p:nvSpPr>
        <p:spPr>
          <a:xfrm>
            <a:off x="909204" y="3278227"/>
            <a:ext cx="10273547" cy="1757077"/>
          </a:xfrm>
          <a:prstGeom prst="roundRect">
            <a:avLst/>
          </a:prstGeom>
          <a:solidFill>
            <a:srgbClr val="FFFFFF">
              <a:alpha val="69804"/>
            </a:srgbClr>
          </a:solidFill>
        </p:spPr>
        <p:txBody>
          <a:bodyPr wrap="square" lIns="274320" tIns="182880" rIns="274320" bIns="18288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 baseline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 baseline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 baseline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 baseline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>
                <a:solidFill>
                  <a:schemeClr val="tx1"/>
                </a:solidFill>
                <a:effectLst>
                  <a:outerShdw blurRad="50800" dist="50800" algn="tl" rotWithShape="0">
                    <a:schemeClr val="bg1"/>
                  </a:outerShdw>
                </a:effectLst>
                <a:latin typeface="Gotham Medium" panose="02000604030000020004" pitchFamily="2" charset="0"/>
              </a:rPr>
              <a:t>Affordability requirements for homeowners and renters</a:t>
            </a:r>
          </a:p>
        </p:txBody>
      </p:sp>
      <p:pic>
        <p:nvPicPr>
          <p:cNvPr id="4" name="Picture 3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7A48F7BA-6C11-913D-3216-9F97388FA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" y="6097932"/>
            <a:ext cx="1216152" cy="5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76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1AA11-7EFF-AB70-BC34-2F00252BB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en-US" dirty="0">
                <a:latin typeface="Gotham Medium"/>
              </a:rPr>
              <a:t>SET ASIDES</a:t>
            </a:r>
            <a:endParaRPr lang="en-US" dirty="0"/>
          </a:p>
        </p:txBody>
      </p:sp>
      <p:pic>
        <p:nvPicPr>
          <p:cNvPr id="8" name="Picture 7" descr="A person and person sitting on a bench&#10;&#10;Description automatically generated">
            <a:extLst>
              <a:ext uri="{FF2B5EF4-FFF2-40B4-BE49-F238E27FC236}">
                <a16:creationId xmlns:a16="http://schemas.microsoft.com/office/drawing/2014/main" id="{2B850A07-8BBC-8EFA-2A8D-CB8A869E73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32" b="5072"/>
          <a:stretch/>
        </p:blipFill>
        <p:spPr>
          <a:xfrm>
            <a:off x="0" y="927279"/>
            <a:ext cx="12192000" cy="5930721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0372E2D-87FE-175B-B16F-5789DC7D3B2A}"/>
              </a:ext>
            </a:extLst>
          </p:cNvPr>
          <p:cNvSpPr txBox="1">
            <a:spLocks/>
          </p:cNvSpPr>
          <p:nvPr/>
        </p:nvSpPr>
        <p:spPr>
          <a:xfrm>
            <a:off x="857627" y="2810290"/>
            <a:ext cx="10273547" cy="1898960"/>
          </a:xfrm>
          <a:prstGeom prst="roundRect">
            <a:avLst/>
          </a:prstGeom>
          <a:solidFill>
            <a:srgbClr val="FFFFFF">
              <a:alpha val="69804"/>
            </a:srgbClr>
          </a:solidFill>
        </p:spPr>
        <p:txBody>
          <a:bodyPr wrap="square" lIns="274320" tIns="182880" rIns="274320" bIns="18288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 baseline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 baseline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 baseline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 baseline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1"/>
                </a:solidFill>
                <a:effectLst>
                  <a:outerShdw blurRad="50800" dist="50800" algn="tl" rotWithShape="0">
                    <a:schemeClr val="bg1"/>
                  </a:outerShdw>
                </a:effectLst>
                <a:latin typeface="Gotham Medium" panose="02000604030000020004" pitchFamily="2" charset="0"/>
              </a:rPr>
              <a:t>Small community set aside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1"/>
                </a:solidFill>
                <a:effectLst>
                  <a:outerShdw blurRad="50800" dist="50800" algn="tl" rotWithShape="0">
                    <a:schemeClr val="bg1"/>
                  </a:outerShdw>
                </a:effectLst>
                <a:latin typeface="Gotham Medium" panose="02000604030000020004" pitchFamily="2" charset="0"/>
              </a:rPr>
              <a:t>Senior housing set aside</a:t>
            </a:r>
          </a:p>
        </p:txBody>
      </p:sp>
      <p:pic>
        <p:nvPicPr>
          <p:cNvPr id="3" name="Picture 2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B943F938-CB3A-A840-6461-F8EAE2985C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" y="6097932"/>
            <a:ext cx="1216152" cy="5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04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2EAFA-EFDC-0F76-E910-D023E5901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TERMS AND INTEREST RATES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962A7D-0D48-CA1C-F79D-EDAA86AE4D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water tower in the middle of a forest&#10;&#10;Description automatically generated">
            <a:extLst>
              <a:ext uri="{FF2B5EF4-FFF2-40B4-BE49-F238E27FC236}">
                <a16:creationId xmlns:a16="http://schemas.microsoft.com/office/drawing/2014/main" id="{DBBF3163-E1E1-CC39-848B-B2544F3FBB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13836" r="4" b="-31"/>
          <a:stretch/>
        </p:blipFill>
        <p:spPr>
          <a:xfrm>
            <a:off x="0" y="948777"/>
            <a:ext cx="12192000" cy="591056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11C94-0049-625C-715A-180B7C810515}"/>
              </a:ext>
            </a:extLst>
          </p:cNvPr>
          <p:cNvSpPr txBox="1">
            <a:spLocks/>
          </p:cNvSpPr>
          <p:nvPr/>
        </p:nvSpPr>
        <p:spPr>
          <a:xfrm>
            <a:off x="959227" y="1985296"/>
            <a:ext cx="10273547" cy="3389297"/>
          </a:xfrm>
          <a:prstGeom prst="roundRect">
            <a:avLst/>
          </a:prstGeom>
          <a:solidFill>
            <a:srgbClr val="FFFFFF">
              <a:alpha val="69804"/>
            </a:srgbClr>
          </a:solidFill>
        </p:spPr>
        <p:txBody>
          <a:bodyPr wrap="square" lIns="274320" tIns="182880" rIns="274320" bIns="18288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 baseline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 baseline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 baseline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 baseline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1"/>
                </a:solidFill>
                <a:effectLst>
                  <a:outerShdw blurRad="50800" dist="50800" algn="tl" rotWithShape="0">
                    <a:schemeClr val="bg1"/>
                  </a:outerShdw>
                </a:effectLst>
                <a:latin typeface="Gotham Medium" panose="02000604030000020004" pitchFamily="2" charset="0"/>
              </a:rPr>
              <a:t>3% interest rate generally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1"/>
                </a:solidFill>
                <a:effectLst>
                  <a:outerShdw blurRad="50800" dist="50800" algn="tl" rotWithShape="0">
                    <a:schemeClr val="bg1"/>
                  </a:outerShdw>
                </a:effectLst>
                <a:latin typeface="Gotham Medium" panose="02000604030000020004" pitchFamily="2" charset="0"/>
              </a:rPr>
              <a:t>1% for projects in communities of less than 10,000 people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1"/>
                </a:solidFill>
                <a:effectLst>
                  <a:outerShdw blurRad="50800" dist="50800" algn="tl" rotWithShape="0">
                    <a:schemeClr val="bg1"/>
                  </a:outerShdw>
                </a:effectLst>
                <a:latin typeface="Gotham Medium" panose="02000604030000020004" pitchFamily="2" charset="0"/>
              </a:rPr>
              <a:t>1% for senior housing</a:t>
            </a:r>
          </a:p>
        </p:txBody>
      </p:sp>
      <p:pic>
        <p:nvPicPr>
          <p:cNvPr id="6" name="Picture 5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697BE063-1F19-3ACD-A873-B69B20A00D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" y="6097932"/>
            <a:ext cx="1216152" cy="5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77650"/>
      </p:ext>
    </p:extLst>
  </p:cSld>
  <p:clrMapOvr>
    <a:masterClrMapping/>
  </p:clrMapOvr>
</p:sld>
</file>

<file path=ppt/theme/theme1.xml><?xml version="1.0" encoding="utf-8"?>
<a:theme xmlns:a="http://schemas.openxmlformats.org/drawingml/2006/main" name="WHEDA Theme">
  <a:themeElements>
    <a:clrScheme name="WHEDA Color Palette">
      <a:dk1>
        <a:srgbClr val="000000"/>
      </a:dk1>
      <a:lt1>
        <a:srgbClr val="FFFFFF"/>
      </a:lt1>
      <a:dk2>
        <a:srgbClr val="005773"/>
      </a:dk2>
      <a:lt2>
        <a:srgbClr val="E7E6E6"/>
      </a:lt2>
      <a:accent1>
        <a:srgbClr val="00A79D"/>
      </a:accent1>
      <a:accent2>
        <a:srgbClr val="008B5C"/>
      </a:accent2>
      <a:accent3>
        <a:srgbClr val="808383"/>
      </a:accent3>
      <a:accent4>
        <a:srgbClr val="4DB848"/>
      </a:accent4>
      <a:accent5>
        <a:srgbClr val="006C36"/>
      </a:accent5>
      <a:accent6>
        <a:srgbClr val="28A449"/>
      </a:accent6>
      <a:hlink>
        <a:srgbClr val="005773"/>
      </a:hlink>
      <a:folHlink>
        <a:srgbClr val="9224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WHEDA Color Palette">
    <a:dk1>
      <a:srgbClr val="000000"/>
    </a:dk1>
    <a:lt1>
      <a:srgbClr val="FFFFFF"/>
    </a:lt1>
    <a:dk2>
      <a:srgbClr val="005773"/>
    </a:dk2>
    <a:lt2>
      <a:srgbClr val="E7E6E6"/>
    </a:lt2>
    <a:accent1>
      <a:srgbClr val="00A79D"/>
    </a:accent1>
    <a:accent2>
      <a:srgbClr val="008B5C"/>
    </a:accent2>
    <a:accent3>
      <a:srgbClr val="808383"/>
    </a:accent3>
    <a:accent4>
      <a:srgbClr val="4DB848"/>
    </a:accent4>
    <a:accent5>
      <a:srgbClr val="006C36"/>
    </a:accent5>
    <a:accent6>
      <a:srgbClr val="28A449"/>
    </a:accent6>
    <a:hlink>
      <a:srgbClr val="005773"/>
    </a:hlink>
    <a:folHlink>
      <a:srgbClr val="92242D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4235b8d-2a3d-489d-9682-1399c62ffa3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A6615264C92A49B144C722CFE032A7" ma:contentTypeVersion="15" ma:contentTypeDescription="Create a new document." ma:contentTypeScope="" ma:versionID="29d483bdfbd22ea22e143f434ee2ae5e">
  <xsd:schema xmlns:xsd="http://www.w3.org/2001/XMLSchema" xmlns:xs="http://www.w3.org/2001/XMLSchema" xmlns:p="http://schemas.microsoft.com/office/2006/metadata/properties" xmlns:ns3="74235b8d-2a3d-489d-9682-1399c62ffa34" xmlns:ns4="64977bb7-98a5-4e4e-b053-bb98537f3dcd" targetNamespace="http://schemas.microsoft.com/office/2006/metadata/properties" ma:root="true" ma:fieldsID="3717cf99b062208d4d5d41ef3337c8aa" ns3:_="" ns4:_="">
    <xsd:import namespace="74235b8d-2a3d-489d-9682-1399c62ffa34"/>
    <xsd:import namespace="64977bb7-98a5-4e4e-b053-bb98537f3dc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35b8d-2a3d-489d-9682-1399c62ffa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977bb7-98a5-4e4e-b053-bb98537f3dc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FF2627-227F-40AE-9684-D04BF2741DC2}">
  <ds:schemaRefs>
    <ds:schemaRef ds:uri="http://purl.org/dc/elements/1.1/"/>
    <ds:schemaRef ds:uri="http://purl.org/dc/dcmitype/"/>
    <ds:schemaRef ds:uri="http://schemas.openxmlformats.org/package/2006/metadata/core-properties"/>
    <ds:schemaRef ds:uri="64977bb7-98a5-4e4e-b053-bb98537f3dcd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74235b8d-2a3d-489d-9682-1399c62ffa34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AA71AC2-CD0F-40B3-80C3-4D99ADF4216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E77EB61-6365-4608-B0A6-24C6547FD027}">
  <ds:schemaRefs>
    <ds:schemaRef ds:uri="64977bb7-98a5-4e4e-b053-bb98537f3dcd"/>
    <ds:schemaRef ds:uri="74235b8d-2a3d-489d-9682-1399c62ffa3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</TotalTime>
  <Words>1965</Words>
  <Application>Microsoft Office PowerPoint</Application>
  <PresentationFormat>Widescreen</PresentationFormat>
  <Paragraphs>217</Paragraphs>
  <Slides>22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Calibri</vt:lpstr>
      <vt:lpstr>Courier New</vt:lpstr>
      <vt:lpstr>Gotham Bold</vt:lpstr>
      <vt:lpstr>Gotham Book</vt:lpstr>
      <vt:lpstr>Gotham Light</vt:lpstr>
      <vt:lpstr>Gotham Medium</vt:lpstr>
      <vt:lpstr>Gotham Rounded Bold</vt:lpstr>
      <vt:lpstr>Gotham Rounded Book</vt:lpstr>
      <vt:lpstr>WHEDA Theme</vt:lpstr>
      <vt:lpstr>Custom Design</vt:lpstr>
      <vt:lpstr>PowerPoint Presentation</vt:lpstr>
      <vt:lpstr>PowerPoint Presentation</vt:lpstr>
      <vt:lpstr>NEW PROGRAM INFORMATION!</vt:lpstr>
      <vt:lpstr>COMMUNITY &amp; ECONOMIC DEVELOPMENT TEAM</vt:lpstr>
      <vt:lpstr>OVERVIEW</vt:lpstr>
      <vt:lpstr>INFRASTRUCTURE DEFINITION</vt:lpstr>
      <vt:lpstr>AFFORDABILITY</vt:lpstr>
      <vt:lpstr>SET ASIDES</vt:lpstr>
      <vt:lpstr>TERMS AND INTEREST RATES</vt:lpstr>
      <vt:lpstr>RURAL INFRASTRUCTURE ACCESS EXAMPLE</vt:lpstr>
      <vt:lpstr>NEW SINGLE FAMILY SUBDIVISION</vt:lpstr>
      <vt:lpstr>URBAN INFRASTRUCTURE ACCESS EXAMPLE</vt:lpstr>
      <vt:lpstr>WORKFORCE HOUSING NEW CONSTRUCTION</vt:lpstr>
      <vt:lpstr>SMALL COMMUNITY INFRASTRUCTURE ACCESS EXAMPLE</vt:lpstr>
      <vt:lpstr>MIDDLE-INCOME CONDOMINIUM</vt:lpstr>
      <vt:lpstr>HOW IT WORKS</vt:lpstr>
      <vt:lpstr>PowerPoint Presentation</vt:lpstr>
      <vt:lpstr>NEW PROGRAM INFORMATION!</vt:lpstr>
      <vt:lpstr>PowerPoint Presentation</vt:lpstr>
      <vt:lpstr>APPLICATION LAUNCH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Marey E. Riemer</dc:creator>
  <cp:lastModifiedBy>Kristi J. Rickey</cp:lastModifiedBy>
  <cp:revision>12</cp:revision>
  <cp:lastPrinted>2024-03-14T16:04:34Z</cp:lastPrinted>
  <dcterms:created xsi:type="dcterms:W3CDTF">2020-08-14T04:12:23Z</dcterms:created>
  <dcterms:modified xsi:type="dcterms:W3CDTF">2024-04-01T17:36:56Z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0x010100CBA6615264C92A49B144C722CFE032A7</vt:lpwstr>
  </property>
  <property fmtid="{D5CDD505-2E9C-101B-9397-08002B2CF9AE}" pid="3" name="MediaServiceImageTags">
    <vt:lpwstr/>
  </property>
</Properties>
</file>